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17" r:id="rId2"/>
    <p:sldId id="4282" r:id="rId3"/>
    <p:sldId id="4283" r:id="rId4"/>
    <p:sldId id="4284" r:id="rId5"/>
    <p:sldId id="4285" r:id="rId6"/>
    <p:sldId id="4286" r:id="rId7"/>
    <p:sldId id="4287" r:id="rId8"/>
    <p:sldId id="4288" r:id="rId9"/>
    <p:sldId id="4289" r:id="rId10"/>
    <p:sldId id="4290" r:id="rId11"/>
    <p:sldId id="4291" r:id="rId12"/>
    <p:sldId id="4292" r:id="rId13"/>
  </p:sldIdLst>
  <p:sldSz cx="12192000" cy="6858000"/>
  <p:notesSz cx="9929813"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940"/>
  </p:normalViewPr>
  <p:slideViewPr>
    <p:cSldViewPr snapToGrid="0">
      <p:cViewPr varScale="1">
        <p:scale>
          <a:sx n="112" d="100"/>
          <a:sy n="112" d="100"/>
        </p:scale>
        <p:origin x="-51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919" cy="34106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5624596" y="1"/>
            <a:ext cx="4302919" cy="341064"/>
          </a:xfrm>
          <a:prstGeom prst="rect">
            <a:avLst/>
          </a:prstGeom>
        </p:spPr>
        <p:txBody>
          <a:bodyPr vert="horz" lIns="91440" tIns="45720" rIns="91440" bIns="45720" rtlCol="0"/>
          <a:lstStyle>
            <a:lvl1pPr algn="r">
              <a:defRPr sz="1200"/>
            </a:lvl1pPr>
          </a:lstStyle>
          <a:p>
            <a:fld id="{8F0373B9-6D6A-491B-A5EC-834B940D5D59}" type="datetimeFigureOut">
              <a:rPr lang="en-IE" smtClean="0"/>
              <a:t>05/04/2022</a:t>
            </a:fld>
            <a:endParaRPr lang="en-IE"/>
          </a:p>
        </p:txBody>
      </p:sp>
      <p:sp>
        <p:nvSpPr>
          <p:cNvPr id="4" name="Slide Image Placeholder 3"/>
          <p:cNvSpPr>
            <a:spLocks noGrp="1" noRot="1" noChangeAspect="1"/>
          </p:cNvSpPr>
          <p:nvPr>
            <p:ph type="sldImg" idx="2"/>
          </p:nvPr>
        </p:nvSpPr>
        <p:spPr>
          <a:xfrm>
            <a:off x="2925763" y="849313"/>
            <a:ext cx="4078287" cy="229393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992982" y="3271381"/>
            <a:ext cx="794385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6456612"/>
            <a:ext cx="4302919" cy="341063"/>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5624596" y="6456612"/>
            <a:ext cx="4302919" cy="341063"/>
          </a:xfrm>
          <a:prstGeom prst="rect">
            <a:avLst/>
          </a:prstGeom>
        </p:spPr>
        <p:txBody>
          <a:bodyPr vert="horz" lIns="91440" tIns="45720" rIns="91440" bIns="45720" rtlCol="0" anchor="b"/>
          <a:lstStyle>
            <a:lvl1pPr algn="r">
              <a:defRPr sz="1200"/>
            </a:lvl1pPr>
          </a:lstStyle>
          <a:p>
            <a:fld id="{A1545967-DD4F-4990-98F0-903656DD86A5}" type="slidenum">
              <a:rPr lang="en-IE" smtClean="0"/>
              <a:t>‹#›</a:t>
            </a:fld>
            <a:endParaRPr lang="en-IE"/>
          </a:p>
        </p:txBody>
      </p:sp>
    </p:spTree>
    <p:extLst>
      <p:ext uri="{BB962C8B-B14F-4D97-AF65-F5344CB8AC3E}">
        <p14:creationId xmlns:p14="http://schemas.microsoft.com/office/powerpoint/2010/main" val="547037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a:t>
            </a:fld>
            <a:endParaRPr lang="en-GB" dirty="0"/>
          </a:p>
        </p:txBody>
      </p:sp>
    </p:spTree>
    <p:extLst>
      <p:ext uri="{BB962C8B-B14F-4D97-AF65-F5344CB8AC3E}">
        <p14:creationId xmlns:p14="http://schemas.microsoft.com/office/powerpoint/2010/main" val="2483491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10</a:t>
            </a:fld>
            <a:endParaRPr lang="en-GB" dirty="0"/>
          </a:p>
        </p:txBody>
      </p:sp>
    </p:spTree>
    <p:extLst>
      <p:ext uri="{BB962C8B-B14F-4D97-AF65-F5344CB8AC3E}">
        <p14:creationId xmlns:p14="http://schemas.microsoft.com/office/powerpoint/2010/main" val="1907328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11</a:t>
            </a:fld>
            <a:endParaRPr lang="en-GB" dirty="0"/>
          </a:p>
        </p:txBody>
      </p:sp>
    </p:spTree>
    <p:extLst>
      <p:ext uri="{BB962C8B-B14F-4D97-AF65-F5344CB8AC3E}">
        <p14:creationId xmlns:p14="http://schemas.microsoft.com/office/powerpoint/2010/main" val="3749145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12</a:t>
            </a:fld>
            <a:endParaRPr lang="en-GB" dirty="0"/>
          </a:p>
        </p:txBody>
      </p:sp>
    </p:spTree>
    <p:extLst>
      <p:ext uri="{BB962C8B-B14F-4D97-AF65-F5344CB8AC3E}">
        <p14:creationId xmlns:p14="http://schemas.microsoft.com/office/powerpoint/2010/main" val="1793586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a:t>
            </a:fld>
            <a:endParaRPr lang="en-GB" dirty="0"/>
          </a:p>
        </p:txBody>
      </p:sp>
    </p:spTree>
    <p:extLst>
      <p:ext uri="{BB962C8B-B14F-4D97-AF65-F5344CB8AC3E}">
        <p14:creationId xmlns:p14="http://schemas.microsoft.com/office/powerpoint/2010/main" val="2594425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a:t>
            </a:fld>
            <a:endParaRPr lang="en-GB" dirty="0"/>
          </a:p>
        </p:txBody>
      </p:sp>
    </p:spTree>
    <p:extLst>
      <p:ext uri="{BB962C8B-B14F-4D97-AF65-F5344CB8AC3E}">
        <p14:creationId xmlns:p14="http://schemas.microsoft.com/office/powerpoint/2010/main" val="922882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a:t>
            </a:fld>
            <a:endParaRPr lang="en-GB" dirty="0"/>
          </a:p>
        </p:txBody>
      </p:sp>
    </p:spTree>
    <p:extLst>
      <p:ext uri="{BB962C8B-B14F-4D97-AF65-F5344CB8AC3E}">
        <p14:creationId xmlns:p14="http://schemas.microsoft.com/office/powerpoint/2010/main" val="3538903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5</a:t>
            </a:fld>
            <a:endParaRPr lang="en-GB" dirty="0"/>
          </a:p>
        </p:txBody>
      </p:sp>
    </p:spTree>
    <p:extLst>
      <p:ext uri="{BB962C8B-B14F-4D97-AF65-F5344CB8AC3E}">
        <p14:creationId xmlns:p14="http://schemas.microsoft.com/office/powerpoint/2010/main" val="233243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6</a:t>
            </a:fld>
            <a:endParaRPr lang="en-GB" dirty="0"/>
          </a:p>
        </p:txBody>
      </p:sp>
    </p:spTree>
    <p:extLst>
      <p:ext uri="{BB962C8B-B14F-4D97-AF65-F5344CB8AC3E}">
        <p14:creationId xmlns:p14="http://schemas.microsoft.com/office/powerpoint/2010/main" val="3747581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7</a:t>
            </a:fld>
            <a:endParaRPr lang="en-GB" dirty="0"/>
          </a:p>
        </p:txBody>
      </p:sp>
    </p:spTree>
    <p:extLst>
      <p:ext uri="{BB962C8B-B14F-4D97-AF65-F5344CB8AC3E}">
        <p14:creationId xmlns:p14="http://schemas.microsoft.com/office/powerpoint/2010/main" val="2005798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8</a:t>
            </a:fld>
            <a:endParaRPr lang="en-GB" dirty="0"/>
          </a:p>
        </p:txBody>
      </p:sp>
    </p:spTree>
    <p:extLst>
      <p:ext uri="{BB962C8B-B14F-4D97-AF65-F5344CB8AC3E}">
        <p14:creationId xmlns:p14="http://schemas.microsoft.com/office/powerpoint/2010/main" val="1028722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9</a:t>
            </a:fld>
            <a:endParaRPr lang="en-GB" dirty="0"/>
          </a:p>
        </p:txBody>
      </p:sp>
    </p:spTree>
    <p:extLst>
      <p:ext uri="{BB962C8B-B14F-4D97-AF65-F5344CB8AC3E}">
        <p14:creationId xmlns:p14="http://schemas.microsoft.com/office/powerpoint/2010/main" val="3691741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9D9A7D-1E0C-4BE2-8D32-B431325ACD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xmlns="" id="{FB601D2C-D186-4B47-BBB0-DFE659C9F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xmlns="" id="{F191A4B0-E8CE-4684-9E0B-BD19260B157B}"/>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5" name="Footer Placeholder 4">
            <a:extLst>
              <a:ext uri="{FF2B5EF4-FFF2-40B4-BE49-F238E27FC236}">
                <a16:creationId xmlns:a16="http://schemas.microsoft.com/office/drawing/2014/main" xmlns="" id="{89395E4F-478C-4912-95D6-08049C6521A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120E5D4C-0ED3-4E86-9873-CFD8EE0E395F}"/>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287722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CBCD41-0310-40B3-972C-6124D79978DC}"/>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xmlns="" id="{E23DB335-EA22-4FB4-9003-4DACC67ADD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2744ED99-D20D-4619-99BF-0F74E09DE621}"/>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5" name="Footer Placeholder 4">
            <a:extLst>
              <a:ext uri="{FF2B5EF4-FFF2-40B4-BE49-F238E27FC236}">
                <a16:creationId xmlns:a16="http://schemas.microsoft.com/office/drawing/2014/main" xmlns="" id="{7E489C7E-FFAE-443B-B0CD-D606E4FE764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4EF6A7C2-C8E0-412E-BDAE-84C59DD42398}"/>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990942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55DE7FB-A523-493F-B3C9-B5386C92C2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xmlns="" id="{45CC5240-BAD0-4E03-A2AF-BFB97746A0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CC017760-5037-4DA8-BF53-C8E3A696896A}"/>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5" name="Footer Placeholder 4">
            <a:extLst>
              <a:ext uri="{FF2B5EF4-FFF2-40B4-BE49-F238E27FC236}">
                <a16:creationId xmlns:a16="http://schemas.microsoft.com/office/drawing/2014/main" xmlns="" id="{B8899FC0-0D13-43DA-8A28-04CE59E482C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22659079-64B2-4938-9D72-5B99D9691043}"/>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246276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a16="http://schemas.microsoft.com/office/drawing/2014/main" xmlns="" id="{5E239D8E-AA39-3D49-8E9D-3122689104D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a16="http://schemas.microsoft.com/office/drawing/2014/main" xmlns=""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a16="http://schemas.microsoft.com/office/drawing/2014/main" xmlns=""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a16="http://schemas.microsoft.com/office/drawing/2014/main" xmlns=""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a16="http://schemas.microsoft.com/office/drawing/2014/main" xmlns="" id="{D28415DF-AA54-5549-8A85-BBFC831E167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2036870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ver Design 2">
    <p:spTree>
      <p:nvGrpSpPr>
        <p:cNvPr id="1" name=""/>
        <p:cNvGrpSpPr/>
        <p:nvPr/>
      </p:nvGrpSpPr>
      <p:grpSpPr>
        <a:xfrm>
          <a:off x="0" y="0"/>
          <a:ext cx="0" cy="0"/>
          <a:chOff x="0" y="0"/>
          <a:chExt cx="0" cy="0"/>
        </a:xfrm>
      </p:grpSpPr>
      <p:sp>
        <p:nvSpPr>
          <p:cNvPr id="4" name="Rectangle 3"/>
          <p:cNvSpPr/>
          <p:nvPr userDrawn="1"/>
        </p:nvSpPr>
        <p:spPr>
          <a:xfrm>
            <a:off x="-6722" y="3278038"/>
            <a:ext cx="12198722" cy="3579962"/>
          </a:xfrm>
          <a:prstGeom prst="rect">
            <a:avLst/>
          </a:prstGeom>
          <a:solidFill>
            <a:srgbClr val="B71E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0882" y="780222"/>
            <a:ext cx="9157558" cy="1848523"/>
          </a:xfrm>
          <a:prstGeom prst="rect">
            <a:avLst/>
          </a:prstGeom>
        </p:spPr>
      </p:pic>
      <p:grpSp>
        <p:nvGrpSpPr>
          <p:cNvPr id="15" name="Group 14"/>
          <p:cNvGrpSpPr/>
          <p:nvPr userDrawn="1"/>
        </p:nvGrpSpPr>
        <p:grpSpPr>
          <a:xfrm>
            <a:off x="10325100" y="3460836"/>
            <a:ext cx="1866900" cy="463550"/>
            <a:chOff x="0" y="0"/>
            <a:chExt cx="2301694" cy="571500"/>
          </a:xfrm>
        </p:grpSpPr>
        <p:sp>
          <p:nvSpPr>
            <p:cNvPr id="16" name="Rectangle 15"/>
            <p:cNvSpPr/>
            <p:nvPr/>
          </p:nvSpPr>
          <p:spPr>
            <a:xfrm>
              <a:off x="0" y="0"/>
              <a:ext cx="2301694"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r="44449"/>
            <a:stretch/>
          </p:blipFill>
          <p:spPr bwMode="auto">
            <a:xfrm>
              <a:off x="125070" y="97860"/>
              <a:ext cx="1675765" cy="384810"/>
            </a:xfrm>
            <a:prstGeom prst="rect">
              <a:avLst/>
            </a:prstGeom>
            <a:ln>
              <a:noFill/>
            </a:ln>
            <a:extLst>
              <a:ext uri="{53640926-AAD7-44D8-BBD7-CCE9431645EC}">
                <a14:shadowObscured xmlns:a14="http://schemas.microsoft.com/office/drawing/2010/main"/>
              </a:ext>
            </a:extLst>
          </p:spPr>
        </p:pic>
      </p:grpSp>
      <p:cxnSp>
        <p:nvCxnSpPr>
          <p:cNvPr id="20" name="Straight Connector 19"/>
          <p:cNvCxnSpPr/>
          <p:nvPr userDrawn="1"/>
        </p:nvCxnSpPr>
        <p:spPr>
          <a:xfrm>
            <a:off x="600882" y="4859037"/>
            <a:ext cx="48360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rotWithShape="1">
          <a:blip r:embed="rId4" cstate="print">
            <a:extLst>
              <a:ext uri="{28A0092B-C50C-407E-A947-70E740481C1C}">
                <a14:useLocalDpi xmlns:a14="http://schemas.microsoft.com/office/drawing/2010/main" val="0"/>
              </a:ext>
            </a:extLst>
          </a:blip>
          <a:srcRect b="32961"/>
          <a:stretch/>
        </p:blipFill>
        <p:spPr>
          <a:xfrm>
            <a:off x="10890786" y="6021708"/>
            <a:ext cx="1301214" cy="872318"/>
          </a:xfrm>
          <a:prstGeom prst="rect">
            <a:avLst/>
          </a:prstGeom>
        </p:spPr>
      </p:pic>
      <p:pic>
        <p:nvPicPr>
          <p:cNvPr id="3" name="Picture 2"/>
          <p:cNvPicPr>
            <a:picLocks noChangeAspect="1"/>
          </p:cNvPicPr>
          <p:nvPr userDrawn="1"/>
        </p:nvPicPr>
        <p:blipFill rotWithShape="1">
          <a:blip r:embed="rId5" cstate="print">
            <a:extLst>
              <a:ext uri="{28A0092B-C50C-407E-A947-70E740481C1C}">
                <a14:useLocalDpi xmlns:a14="http://schemas.microsoft.com/office/drawing/2010/main" val="0"/>
              </a:ext>
            </a:extLst>
          </a:blip>
          <a:srcRect l="31220" t="21060"/>
          <a:stretch/>
        </p:blipFill>
        <p:spPr>
          <a:xfrm>
            <a:off x="0" y="3218143"/>
            <a:ext cx="894968" cy="1027183"/>
          </a:xfrm>
          <a:prstGeom prst="rect">
            <a:avLst/>
          </a:prstGeom>
        </p:spPr>
      </p:pic>
      <p:sp>
        <p:nvSpPr>
          <p:cNvPr id="35" name="Text Placeholder 23"/>
          <p:cNvSpPr>
            <a:spLocks noGrp="1"/>
          </p:cNvSpPr>
          <p:nvPr>
            <p:ph type="body" sz="quarter" idx="15" hasCustomPrompt="1"/>
          </p:nvPr>
        </p:nvSpPr>
        <p:spPr>
          <a:xfrm>
            <a:off x="767012" y="4930199"/>
            <a:ext cx="4667468" cy="697353"/>
          </a:xfrm>
        </p:spPr>
        <p:txBody>
          <a:bodyPr>
            <a:noAutofit/>
          </a:bodyPr>
          <a:lstStyle>
            <a:lvl1pPr marL="0" indent="0" algn="l">
              <a:buNone/>
              <a:defRPr sz="5400" baseline="0">
                <a:solidFill>
                  <a:schemeClr val="bg1"/>
                </a:solidFill>
                <a:latin typeface="+mn-lt"/>
              </a:defRPr>
            </a:lvl1pPr>
          </a:lstStyle>
          <a:p>
            <a:pPr lvl="0"/>
            <a:r>
              <a:rPr lang="en-GB" dirty="0"/>
              <a:t>SMART UP</a:t>
            </a:r>
          </a:p>
        </p:txBody>
      </p:sp>
      <p:sp>
        <p:nvSpPr>
          <p:cNvPr id="36" name="Text Placeholder 23"/>
          <p:cNvSpPr>
            <a:spLocks noGrp="1"/>
          </p:cNvSpPr>
          <p:nvPr>
            <p:ph type="body" sz="quarter" idx="16" hasCustomPrompt="1"/>
          </p:nvPr>
        </p:nvSpPr>
        <p:spPr>
          <a:xfrm>
            <a:off x="826409" y="4280907"/>
            <a:ext cx="5278651" cy="697353"/>
          </a:xfrm>
        </p:spPr>
        <p:txBody>
          <a:bodyPr>
            <a:normAutofit/>
          </a:bodyPr>
          <a:lstStyle>
            <a:lvl1pPr marL="0" indent="0" algn="l">
              <a:buNone/>
              <a:defRPr sz="3600">
                <a:solidFill>
                  <a:schemeClr val="bg1"/>
                </a:solidFill>
                <a:latin typeface="+mn-lt"/>
              </a:defRPr>
            </a:lvl1pPr>
          </a:lstStyle>
          <a:p>
            <a:pPr lvl="0"/>
            <a:r>
              <a:rPr lang="en-GB" dirty="0"/>
              <a:t>Find out more about</a:t>
            </a:r>
          </a:p>
        </p:txBody>
      </p:sp>
      <p:sp>
        <p:nvSpPr>
          <p:cNvPr id="37" name="Rectangle 36"/>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52674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40E15E-1C36-44C7-95B7-AF077BB04C2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xmlns="" id="{DC495A90-3CF9-45E3-8411-EDE8AD453B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8651E1BB-585B-4BD8-9D42-E5ECB8FB6372}"/>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5" name="Footer Placeholder 4">
            <a:extLst>
              <a:ext uri="{FF2B5EF4-FFF2-40B4-BE49-F238E27FC236}">
                <a16:creationId xmlns:a16="http://schemas.microsoft.com/office/drawing/2014/main" xmlns="" id="{BDC108C4-A25C-44CA-A863-4AC55B93803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18B6AF76-4AEE-4745-A22E-60D318955D37}"/>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42148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C04767-A2FB-449A-9E1D-5C41F6AEE3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xmlns="" id="{57576AF9-B95F-4C44-B3B0-7C606B7C2D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51F56DA-8CF7-4A47-9EE9-2E2A1D61929D}"/>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5" name="Footer Placeholder 4">
            <a:extLst>
              <a:ext uri="{FF2B5EF4-FFF2-40B4-BE49-F238E27FC236}">
                <a16:creationId xmlns:a16="http://schemas.microsoft.com/office/drawing/2014/main" xmlns="" id="{04B4DB20-EF0F-4FEF-BBD3-55DBDCE7663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1B918B9E-1101-44E7-84F2-80B93BD6B9B7}"/>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3658481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A950C5-43EB-4CA1-B85D-1A97D56528A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xmlns="" id="{87FC1B13-276F-4852-932F-76D94DEF6C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xmlns="" id="{0C809EDA-0CFB-4DA2-94D4-39CB89BD18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xmlns="" id="{A546DEED-0508-47F2-899A-FF2A1043494D}"/>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6" name="Footer Placeholder 5">
            <a:extLst>
              <a:ext uri="{FF2B5EF4-FFF2-40B4-BE49-F238E27FC236}">
                <a16:creationId xmlns:a16="http://schemas.microsoft.com/office/drawing/2014/main" xmlns="" id="{41D62834-A705-4327-8297-6E15A1F1753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xmlns="" id="{11BC2537-3088-45A6-8A45-8E80507B191A}"/>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3657893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AC3775-9459-4EEE-9501-903D063266C4}"/>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xmlns="" id="{1EFD44E4-137A-4AC2-B681-1E3A018AD3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B1F80D7-231D-40A7-9E35-5DF5261EEF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xmlns="" id="{2BCD5FFC-D75C-437A-8EF5-BB809B75EB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8EE920E-6BA6-482F-B071-38F706EF16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xmlns="" id="{F6921027-CCE5-4007-91CA-264DF5E739ED}"/>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8" name="Footer Placeholder 7">
            <a:extLst>
              <a:ext uri="{FF2B5EF4-FFF2-40B4-BE49-F238E27FC236}">
                <a16:creationId xmlns:a16="http://schemas.microsoft.com/office/drawing/2014/main" xmlns="" id="{DEA26711-B8D5-4B52-9313-D09716ADCB93}"/>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xmlns="" id="{132FA36C-C48E-4FF6-B10B-B7428DFEB3BD}"/>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362402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D06DA8-A86E-4C80-8DD2-323F5F5575D1}"/>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xmlns="" id="{48EE8861-2DCB-4939-A30C-5E9BEF3D9D89}"/>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4" name="Footer Placeholder 3">
            <a:extLst>
              <a:ext uri="{FF2B5EF4-FFF2-40B4-BE49-F238E27FC236}">
                <a16:creationId xmlns:a16="http://schemas.microsoft.com/office/drawing/2014/main" xmlns="" id="{7A280827-F79D-470E-B75A-A82841C4459E}"/>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xmlns="" id="{AE2FCAC5-316E-4D60-A9D1-14D9684AC072}"/>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402332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46E1F86-4D3A-4735-872F-6F4A428D5E32}"/>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3" name="Footer Placeholder 2">
            <a:extLst>
              <a:ext uri="{FF2B5EF4-FFF2-40B4-BE49-F238E27FC236}">
                <a16:creationId xmlns:a16="http://schemas.microsoft.com/office/drawing/2014/main" xmlns="" id="{D6A8F063-1A35-4CB2-97F9-DE3C9112F5FC}"/>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xmlns="" id="{481FCDDC-75F4-4F5A-8F21-1615CEE5C2D5}"/>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3565000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64E02-4C13-429E-A88C-B265B75E59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xmlns="" id="{6DDF4A7F-D5EE-45F9-89AA-7C220A14CC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xmlns="" id="{058CE32F-9FEB-4BD8-BF1D-B9B6BE67B1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2484694-A4C4-45B4-B24E-1285409E45B0}"/>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6" name="Footer Placeholder 5">
            <a:extLst>
              <a:ext uri="{FF2B5EF4-FFF2-40B4-BE49-F238E27FC236}">
                <a16:creationId xmlns:a16="http://schemas.microsoft.com/office/drawing/2014/main" xmlns="" id="{1A726E9C-7220-4717-88AD-2D60C6057E1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xmlns="" id="{566BA056-23D5-4C7A-BC70-C71A20267DD5}"/>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232350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34B28D-EFBD-49E0-A22A-D6D0122963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xmlns="" id="{8F8FD900-450B-4E25-8449-85BDF82611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xmlns="" id="{52A30662-AC16-47A5-B823-AE72157188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2BBF317-5C9F-42A5-B052-D48AC294A550}"/>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6" name="Footer Placeholder 5">
            <a:extLst>
              <a:ext uri="{FF2B5EF4-FFF2-40B4-BE49-F238E27FC236}">
                <a16:creationId xmlns:a16="http://schemas.microsoft.com/office/drawing/2014/main" xmlns="" id="{87F3577A-DBF2-4CB8-8E4A-344BA513466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xmlns="" id="{357FD4CE-5640-484D-92B5-97B5906ADB3E}"/>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3837315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38D70A1-5984-4DE5-B1F1-641DBC85C2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xmlns="" id="{104E7E95-BC0F-42BF-B179-F5541EEAC9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1D1CA44C-CDC6-42A3-A99A-D516BA310C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CBA25-6433-4538-8AA2-A604FBE7A4AF}" type="datetimeFigureOut">
              <a:rPr lang="en-IE" smtClean="0"/>
              <a:t>05/04/2022</a:t>
            </a:fld>
            <a:endParaRPr lang="en-IE"/>
          </a:p>
        </p:txBody>
      </p:sp>
      <p:sp>
        <p:nvSpPr>
          <p:cNvPr id="5" name="Footer Placeholder 4">
            <a:extLst>
              <a:ext uri="{FF2B5EF4-FFF2-40B4-BE49-F238E27FC236}">
                <a16:creationId xmlns:a16="http://schemas.microsoft.com/office/drawing/2014/main" xmlns="" id="{55BC6C41-6049-4B24-B923-0C2F8E4DED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xmlns="" id="{08BB88D2-DC59-41A7-84F1-CBBE385125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F2143-36D0-4232-B13F-6F3D76CA3A46}" type="slidenum">
              <a:rPr lang="en-IE" smtClean="0"/>
              <a:t>‹#›</a:t>
            </a:fld>
            <a:endParaRPr lang="en-IE"/>
          </a:p>
        </p:txBody>
      </p:sp>
    </p:spTree>
    <p:extLst>
      <p:ext uri="{BB962C8B-B14F-4D97-AF65-F5344CB8AC3E}">
        <p14:creationId xmlns:p14="http://schemas.microsoft.com/office/powerpoint/2010/main" val="4061456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16.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43.png"/><Relationship Id="rId5" Type="http://schemas.openxmlformats.org/officeDocument/2006/relationships/image" Target="../media/image130.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5A5763AB-2313-1B44-A17A-FDC337682D63}"/>
              </a:ext>
            </a:extLst>
          </p:cNvPr>
          <p:cNvSpPr>
            <a:spLocks noGrp="1"/>
          </p:cNvSpPr>
          <p:nvPr>
            <p:ph type="body" sz="quarter" idx="15"/>
          </p:nvPr>
        </p:nvSpPr>
        <p:spPr>
          <a:xfrm>
            <a:off x="652237" y="4866337"/>
            <a:ext cx="8485845" cy="697353"/>
          </a:xfrm>
        </p:spPr>
        <p:txBody>
          <a:bodyPr/>
          <a:lstStyle/>
          <a:p>
            <a:r>
              <a:rPr lang="en-GB" sz="3000" i="0" dirty="0"/>
              <a:t>Predicting Financial Distress  </a:t>
            </a:r>
            <a:endParaRPr lang="en-GB" sz="3000" i="0" spc="35" dirty="0">
              <a:cs typeface="Arial"/>
            </a:endParaRPr>
          </a:p>
          <a:p>
            <a:r>
              <a:rPr lang="en-GB" sz="3000" spc="35" dirty="0">
                <a:cs typeface="Arial"/>
              </a:rPr>
              <a:t>SPOTLIGHT on B</a:t>
            </a:r>
            <a:r>
              <a:rPr lang="en-GB" sz="3000" spc="31" dirty="0">
                <a:cs typeface="Arial"/>
              </a:rPr>
              <a:t>ankruptcy: Z-Score</a:t>
            </a:r>
            <a:r>
              <a:rPr lang="en-GB" sz="3000" dirty="0"/>
              <a:t> </a:t>
            </a:r>
          </a:p>
          <a:p>
            <a:endParaRPr lang="en-GB" sz="4000" dirty="0"/>
          </a:p>
        </p:txBody>
      </p:sp>
      <p:sp>
        <p:nvSpPr>
          <p:cNvPr id="4" name="Text Placeholder 3">
            <a:extLst>
              <a:ext uri="{FF2B5EF4-FFF2-40B4-BE49-F238E27FC236}">
                <a16:creationId xmlns:a16="http://schemas.microsoft.com/office/drawing/2014/main" xmlns="" id="{16F6ABEB-6FAC-8242-884E-4381DCA7C090}"/>
              </a:ext>
            </a:extLst>
          </p:cNvPr>
          <p:cNvSpPr>
            <a:spLocks noGrp="1"/>
          </p:cNvSpPr>
          <p:nvPr>
            <p:ph type="body" sz="quarter" idx="16"/>
          </p:nvPr>
        </p:nvSpPr>
        <p:spPr>
          <a:xfrm>
            <a:off x="652237" y="4084964"/>
            <a:ext cx="7795077" cy="697353"/>
          </a:xfrm>
        </p:spPr>
        <p:txBody>
          <a:bodyPr>
            <a:normAutofit/>
          </a:bodyPr>
          <a:lstStyle/>
          <a:p>
            <a:r>
              <a:rPr lang="en-GB" sz="4000" dirty="0"/>
              <a:t>Module 3, </a:t>
            </a:r>
            <a:r>
              <a:rPr lang="en-GB" sz="4000" i="1" dirty="0"/>
              <a:t>additional resource</a:t>
            </a:r>
          </a:p>
        </p:txBody>
      </p:sp>
      <p:sp>
        <p:nvSpPr>
          <p:cNvPr id="5" name="TextBox 4">
            <a:extLst>
              <a:ext uri="{FF2B5EF4-FFF2-40B4-BE49-F238E27FC236}">
                <a16:creationId xmlns:a16="http://schemas.microsoft.com/office/drawing/2014/main" xmlns="" id="{431ACB95-B36B-4349-BCEF-E7CEC99C21FC}"/>
              </a:ext>
            </a:extLst>
          </p:cNvPr>
          <p:cNvSpPr txBox="1"/>
          <p:nvPr/>
        </p:nvSpPr>
        <p:spPr>
          <a:xfrm>
            <a:off x="652237" y="6027003"/>
            <a:ext cx="10673080" cy="1077218"/>
          </a:xfrm>
          <a:prstGeom prst="rect">
            <a:avLst/>
          </a:prstGeom>
          <a:noFill/>
        </p:spPr>
        <p:txBody>
          <a:bodyPr wrap="square">
            <a:spAutoFit/>
          </a:bodyPr>
          <a:lstStyle/>
          <a:p>
            <a:r>
              <a:rPr lang="en-GB" sz="1600" dirty="0">
                <a:solidFill>
                  <a:schemeClr val="bg1"/>
                </a:solidFill>
              </a:rPr>
              <a:t>El </a:t>
            </a:r>
            <a:r>
              <a:rPr lang="en-GB" sz="1600" dirty="0" err="1">
                <a:solidFill>
                  <a:schemeClr val="bg1"/>
                </a:solidFill>
              </a:rPr>
              <a:t>apoyo</a:t>
            </a:r>
            <a:r>
              <a:rPr lang="en-GB" sz="1600" dirty="0">
                <a:solidFill>
                  <a:schemeClr val="bg1"/>
                </a:solidFill>
              </a:rPr>
              <a:t> de la </a:t>
            </a:r>
            <a:r>
              <a:rPr lang="en-GB" sz="1600" dirty="0" err="1">
                <a:solidFill>
                  <a:schemeClr val="bg1"/>
                </a:solidFill>
              </a:rPr>
              <a:t>Comisión</a:t>
            </a:r>
            <a:r>
              <a:rPr lang="en-GB" sz="1600" dirty="0">
                <a:solidFill>
                  <a:schemeClr val="bg1"/>
                </a:solidFill>
              </a:rPr>
              <a:t> </a:t>
            </a:r>
            <a:r>
              <a:rPr lang="en-GB" sz="1600" dirty="0" err="1">
                <a:solidFill>
                  <a:schemeClr val="bg1"/>
                </a:solidFill>
              </a:rPr>
              <a:t>Europea</a:t>
            </a:r>
            <a:r>
              <a:rPr lang="en-GB" sz="1600" dirty="0">
                <a:solidFill>
                  <a:schemeClr val="bg1"/>
                </a:solidFill>
              </a:rPr>
              <a:t> a la </a:t>
            </a:r>
            <a:r>
              <a:rPr lang="en-GB" sz="1600" dirty="0" err="1">
                <a:solidFill>
                  <a:schemeClr val="bg1"/>
                </a:solidFill>
              </a:rPr>
              <a:t>producción</a:t>
            </a:r>
            <a:r>
              <a:rPr lang="en-GB" sz="1600" dirty="0">
                <a:solidFill>
                  <a:schemeClr val="bg1"/>
                </a:solidFill>
              </a:rPr>
              <a:t> de </a:t>
            </a:r>
            <a:r>
              <a:rPr lang="en-GB" sz="1600" dirty="0" err="1">
                <a:solidFill>
                  <a:schemeClr val="bg1"/>
                </a:solidFill>
              </a:rPr>
              <a:t>esta</a:t>
            </a:r>
            <a:r>
              <a:rPr lang="en-GB" sz="1600" dirty="0">
                <a:solidFill>
                  <a:schemeClr val="bg1"/>
                </a:solidFill>
              </a:rPr>
              <a:t> </a:t>
            </a:r>
            <a:r>
              <a:rPr lang="en-GB" sz="1600" dirty="0" err="1">
                <a:solidFill>
                  <a:schemeClr val="bg1"/>
                </a:solidFill>
              </a:rPr>
              <a:t>publicación</a:t>
            </a:r>
            <a:r>
              <a:rPr lang="en-GB" sz="1600" dirty="0">
                <a:solidFill>
                  <a:schemeClr val="bg1"/>
                </a:solidFill>
              </a:rPr>
              <a:t> no </a:t>
            </a:r>
            <a:r>
              <a:rPr lang="en-GB" sz="1600" dirty="0" err="1">
                <a:solidFill>
                  <a:schemeClr val="bg1"/>
                </a:solidFill>
              </a:rPr>
              <a:t>constituye</a:t>
            </a:r>
            <a:r>
              <a:rPr lang="en-GB" sz="1600" dirty="0">
                <a:solidFill>
                  <a:schemeClr val="bg1"/>
                </a:solidFill>
              </a:rPr>
              <a:t> </a:t>
            </a:r>
            <a:r>
              <a:rPr lang="en-GB" sz="1600" dirty="0" err="1">
                <a:solidFill>
                  <a:schemeClr val="bg1"/>
                </a:solidFill>
              </a:rPr>
              <a:t>su</a:t>
            </a:r>
            <a:r>
              <a:rPr lang="en-GB" sz="1600" dirty="0">
                <a:solidFill>
                  <a:schemeClr val="bg1"/>
                </a:solidFill>
              </a:rPr>
              <a:t> </a:t>
            </a:r>
            <a:r>
              <a:rPr lang="en-GB" sz="1600" dirty="0" err="1">
                <a:solidFill>
                  <a:schemeClr val="bg1"/>
                </a:solidFill>
              </a:rPr>
              <a:t>conformidad</a:t>
            </a:r>
            <a:r>
              <a:rPr lang="en-GB" sz="1600" dirty="0">
                <a:solidFill>
                  <a:schemeClr val="bg1"/>
                </a:solidFill>
              </a:rPr>
              <a:t> con el </a:t>
            </a:r>
            <a:r>
              <a:rPr lang="en-GB" sz="1600" dirty="0" err="1">
                <a:solidFill>
                  <a:schemeClr val="bg1"/>
                </a:solidFill>
              </a:rPr>
              <a:t>contenido</a:t>
            </a:r>
            <a:r>
              <a:rPr lang="en-GB" sz="1600" dirty="0">
                <a:solidFill>
                  <a:schemeClr val="bg1"/>
                </a:solidFill>
              </a:rPr>
              <a:t> que </a:t>
            </a:r>
            <a:r>
              <a:rPr lang="en-GB" sz="1600" dirty="0" err="1">
                <a:solidFill>
                  <a:schemeClr val="bg1"/>
                </a:solidFill>
              </a:rPr>
              <a:t>refleja</a:t>
            </a:r>
            <a:r>
              <a:rPr lang="en-GB" sz="1600" dirty="0">
                <a:solidFill>
                  <a:schemeClr val="bg1"/>
                </a:solidFill>
              </a:rPr>
              <a:t> </a:t>
            </a:r>
            <a:r>
              <a:rPr lang="en-GB" sz="1600" dirty="0" err="1">
                <a:solidFill>
                  <a:schemeClr val="bg1"/>
                </a:solidFill>
              </a:rPr>
              <a:t>únicamente</a:t>
            </a:r>
            <a:r>
              <a:rPr lang="en-GB" sz="1600" dirty="0">
                <a:solidFill>
                  <a:schemeClr val="bg1"/>
                </a:solidFill>
              </a:rPr>
              <a:t> las </a:t>
            </a:r>
            <a:r>
              <a:rPr lang="en-GB" sz="1600" dirty="0" err="1">
                <a:solidFill>
                  <a:schemeClr val="bg1"/>
                </a:solidFill>
              </a:rPr>
              <a:t>opiniones</a:t>
            </a:r>
            <a:r>
              <a:rPr lang="en-GB" sz="1600" dirty="0">
                <a:solidFill>
                  <a:schemeClr val="bg1"/>
                </a:solidFill>
              </a:rPr>
              <a:t> de </a:t>
            </a:r>
            <a:r>
              <a:rPr lang="en-GB" sz="1600" dirty="0" err="1">
                <a:solidFill>
                  <a:schemeClr val="bg1"/>
                </a:solidFill>
              </a:rPr>
              <a:t>los</a:t>
            </a:r>
            <a:r>
              <a:rPr lang="en-GB" sz="1600" dirty="0">
                <a:solidFill>
                  <a:schemeClr val="bg1"/>
                </a:solidFill>
              </a:rPr>
              <a:t> </a:t>
            </a:r>
            <a:r>
              <a:rPr lang="en-GB" sz="1600" dirty="0" err="1">
                <a:solidFill>
                  <a:schemeClr val="bg1"/>
                </a:solidFill>
              </a:rPr>
              <a:t>autores</a:t>
            </a:r>
            <a:r>
              <a:rPr lang="en-GB" sz="1600" dirty="0">
                <a:solidFill>
                  <a:schemeClr val="bg1"/>
                </a:solidFill>
              </a:rPr>
              <a:t>, y la </a:t>
            </a:r>
            <a:r>
              <a:rPr lang="en-GB" sz="1600" dirty="0" err="1">
                <a:solidFill>
                  <a:schemeClr val="bg1"/>
                </a:solidFill>
              </a:rPr>
              <a:t>Comisión</a:t>
            </a:r>
            <a:r>
              <a:rPr lang="en-GB" sz="1600" dirty="0">
                <a:solidFill>
                  <a:schemeClr val="bg1"/>
                </a:solidFill>
              </a:rPr>
              <a:t> no se </a:t>
            </a:r>
            <a:r>
              <a:rPr lang="en-GB" sz="1600" dirty="0" err="1">
                <a:solidFill>
                  <a:schemeClr val="bg1"/>
                </a:solidFill>
              </a:rPr>
              <a:t>hace</a:t>
            </a:r>
            <a:r>
              <a:rPr lang="en-GB" sz="1600" dirty="0">
                <a:solidFill>
                  <a:schemeClr val="bg1"/>
                </a:solidFill>
              </a:rPr>
              <a:t> </a:t>
            </a:r>
            <a:r>
              <a:rPr lang="en-GB" sz="1600" dirty="0" err="1">
                <a:solidFill>
                  <a:schemeClr val="bg1"/>
                </a:solidFill>
              </a:rPr>
              <a:t>responsable</a:t>
            </a:r>
            <a:r>
              <a:rPr lang="en-GB" sz="1600" dirty="0">
                <a:solidFill>
                  <a:schemeClr val="bg1"/>
                </a:solidFill>
              </a:rPr>
              <a:t> del </a:t>
            </a:r>
            <a:r>
              <a:rPr lang="en-GB" sz="1600" dirty="0" err="1">
                <a:solidFill>
                  <a:schemeClr val="bg1"/>
                </a:solidFill>
              </a:rPr>
              <a:t>uso</a:t>
            </a:r>
            <a:r>
              <a:rPr lang="en-GB" sz="1600" dirty="0">
                <a:solidFill>
                  <a:schemeClr val="bg1"/>
                </a:solidFill>
              </a:rPr>
              <a:t> que </a:t>
            </a:r>
            <a:r>
              <a:rPr lang="en-GB" sz="1600" dirty="0" err="1">
                <a:solidFill>
                  <a:schemeClr val="bg1"/>
                </a:solidFill>
              </a:rPr>
              <a:t>pueda</a:t>
            </a:r>
            <a:r>
              <a:rPr lang="en-GB" sz="1600" dirty="0">
                <a:solidFill>
                  <a:schemeClr val="bg1"/>
                </a:solidFill>
              </a:rPr>
              <a:t> </a:t>
            </a:r>
            <a:r>
              <a:rPr lang="en-GB" sz="1600" dirty="0" err="1">
                <a:solidFill>
                  <a:schemeClr val="bg1"/>
                </a:solidFill>
              </a:rPr>
              <a:t>hacerse</a:t>
            </a:r>
            <a:r>
              <a:rPr lang="en-GB" sz="1600" dirty="0">
                <a:solidFill>
                  <a:schemeClr val="bg1"/>
                </a:solidFill>
              </a:rPr>
              <a:t> de la </a:t>
            </a:r>
            <a:r>
              <a:rPr lang="en-GB" sz="1600" dirty="0" err="1">
                <a:solidFill>
                  <a:schemeClr val="bg1"/>
                </a:solidFill>
              </a:rPr>
              <a:t>información</a:t>
            </a:r>
            <a:r>
              <a:rPr lang="en-GB" sz="1600" dirty="0">
                <a:solidFill>
                  <a:schemeClr val="bg1"/>
                </a:solidFill>
              </a:rPr>
              <a:t> </a:t>
            </a:r>
            <a:r>
              <a:rPr lang="en-GB" sz="1600" dirty="0" err="1">
                <a:solidFill>
                  <a:schemeClr val="bg1"/>
                </a:solidFill>
              </a:rPr>
              <a:t>contenida</a:t>
            </a:r>
            <a:r>
              <a:rPr lang="en-GB" sz="1600" dirty="0">
                <a:solidFill>
                  <a:schemeClr val="bg1"/>
                </a:solidFill>
              </a:rPr>
              <a:t> </a:t>
            </a:r>
            <a:r>
              <a:rPr lang="en-GB" sz="1600" dirty="0" err="1">
                <a:solidFill>
                  <a:schemeClr val="bg1"/>
                </a:solidFill>
              </a:rPr>
              <a:t>en</a:t>
            </a:r>
            <a:r>
              <a:rPr lang="en-GB" sz="1600" dirty="0">
                <a:solidFill>
                  <a:schemeClr val="bg1"/>
                </a:solidFill>
              </a:rPr>
              <a:t> </a:t>
            </a:r>
            <a:r>
              <a:rPr lang="en-GB" sz="1600" dirty="0" err="1">
                <a:solidFill>
                  <a:schemeClr val="bg1"/>
                </a:solidFill>
              </a:rPr>
              <a:t>ella</a:t>
            </a:r>
            <a:r>
              <a:rPr lang="en-GB" sz="1600" dirty="0">
                <a:solidFill>
                  <a:schemeClr val="bg1"/>
                </a:solidFill>
              </a:rPr>
              <a:t>.</a:t>
            </a:r>
          </a:p>
          <a:p>
            <a:endParaRPr lang="en-IE" sz="1600" dirty="0">
              <a:solidFill>
                <a:schemeClr val="bg1"/>
              </a:solidFill>
            </a:endParaRPr>
          </a:p>
        </p:txBody>
      </p:sp>
    </p:spTree>
    <p:extLst>
      <p:ext uri="{BB962C8B-B14F-4D97-AF65-F5344CB8AC3E}">
        <p14:creationId xmlns:p14="http://schemas.microsoft.com/office/powerpoint/2010/main" val="876441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p:txBody>
          <a:bodyPr>
            <a:normAutofit/>
          </a:bodyPr>
          <a:lstStyle/>
          <a:p>
            <a:r>
              <a:rPr lang="en-GB" spc="31" dirty="0">
                <a:latin typeface="Arial"/>
                <a:cs typeface="Arial"/>
              </a:rPr>
              <a:t>Altman Z-Score for Emerging Markets</a:t>
            </a:r>
            <a:endParaRPr lang="en-GB" dirty="0"/>
          </a:p>
        </p:txBody>
      </p:sp>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809414"/>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Interpretation</a:t>
            </a:r>
          </a:p>
        </p:txBody>
      </p:sp>
      <p:graphicFrame>
        <p:nvGraphicFramePr>
          <p:cNvPr id="5" name="Tabelle 7">
            <a:extLst>
              <a:ext uri="{FF2B5EF4-FFF2-40B4-BE49-F238E27FC236}">
                <a16:creationId xmlns:a16="http://schemas.microsoft.com/office/drawing/2014/main" xmlns="" id="{6A3BE79D-3F7B-43B2-8BAE-3FF1271F1037}"/>
              </a:ext>
            </a:extLst>
          </p:cNvPr>
          <p:cNvGraphicFramePr>
            <a:graphicFrameLocks noGrp="1"/>
          </p:cNvGraphicFramePr>
          <p:nvPr/>
        </p:nvGraphicFramePr>
        <p:xfrm>
          <a:off x="162712" y="3156994"/>
          <a:ext cx="11821308" cy="2413000"/>
        </p:xfrm>
        <a:graphic>
          <a:graphicData uri="http://schemas.openxmlformats.org/drawingml/2006/table">
            <a:tbl>
              <a:tblPr firstRow="1" bandRow="1">
                <a:tableStyleId>{5C22544A-7EE6-4342-B048-85BDC9FD1C3A}</a:tableStyleId>
              </a:tblPr>
              <a:tblGrid>
                <a:gridCol w="3940436">
                  <a:extLst>
                    <a:ext uri="{9D8B030D-6E8A-4147-A177-3AD203B41FA5}">
                      <a16:colId xmlns:a16="http://schemas.microsoft.com/office/drawing/2014/main" xmlns="" val="2180288925"/>
                    </a:ext>
                  </a:extLst>
                </a:gridCol>
                <a:gridCol w="3940436">
                  <a:extLst>
                    <a:ext uri="{9D8B030D-6E8A-4147-A177-3AD203B41FA5}">
                      <a16:colId xmlns:a16="http://schemas.microsoft.com/office/drawing/2014/main" xmlns="" val="2725146013"/>
                    </a:ext>
                  </a:extLst>
                </a:gridCol>
                <a:gridCol w="3940436">
                  <a:extLst>
                    <a:ext uri="{9D8B030D-6E8A-4147-A177-3AD203B41FA5}">
                      <a16:colId xmlns:a16="http://schemas.microsoft.com/office/drawing/2014/main" xmlns="" val="2180498012"/>
                    </a:ext>
                  </a:extLst>
                </a:gridCol>
              </a:tblGrid>
              <a:tr h="370840">
                <a:tc>
                  <a:txBody>
                    <a:bodyPr/>
                    <a:lstStyle/>
                    <a:p>
                      <a:pPr algn="ctr"/>
                      <a:r>
                        <a:rPr lang="en-GB" sz="1600" dirty="0"/>
                        <a:t>Red Zone</a:t>
                      </a:r>
                    </a:p>
                  </a:txBody>
                  <a:tcPr>
                    <a:solidFill>
                      <a:srgbClr val="E53292"/>
                    </a:solidFill>
                  </a:tcPr>
                </a:tc>
                <a:tc>
                  <a:txBody>
                    <a:bodyPr/>
                    <a:lstStyle/>
                    <a:p>
                      <a:pPr algn="ctr"/>
                      <a:r>
                        <a:rPr lang="en-GB" sz="1600" dirty="0"/>
                        <a:t>Grey Zone</a:t>
                      </a:r>
                    </a:p>
                  </a:txBody>
                  <a:tcPr>
                    <a:solidFill>
                      <a:schemeClr val="bg2">
                        <a:lumMod val="25000"/>
                      </a:schemeClr>
                    </a:solidFill>
                  </a:tcPr>
                </a:tc>
                <a:tc>
                  <a:txBody>
                    <a:bodyPr/>
                    <a:lstStyle/>
                    <a:p>
                      <a:pPr algn="ctr"/>
                      <a:r>
                        <a:rPr lang="en-GB" sz="1600" dirty="0"/>
                        <a:t>Safe Zone</a:t>
                      </a:r>
                    </a:p>
                  </a:txBody>
                  <a:tcPr>
                    <a:solidFill>
                      <a:schemeClr val="accent6"/>
                    </a:solidFill>
                  </a:tcPr>
                </a:tc>
                <a:extLst>
                  <a:ext uri="{0D108BD9-81ED-4DB2-BD59-A6C34878D82A}">
                    <a16:rowId xmlns:a16="http://schemas.microsoft.com/office/drawing/2014/main" xmlns="" val="3962135646"/>
                  </a:ext>
                </a:extLst>
              </a:tr>
              <a:tr h="370840">
                <a:tc>
                  <a:txBody>
                    <a:bodyPr/>
                    <a:lstStyle/>
                    <a:p>
                      <a:pPr marL="0" indent="0" algn="ctr">
                        <a:buFont typeface="Wingdings" panose="05000000000000000000" pitchFamily="2" charset="2"/>
                        <a:buNone/>
                      </a:pPr>
                      <a:r>
                        <a:rPr lang="en-GB" sz="1600" b="1" dirty="0">
                          <a:solidFill>
                            <a:schemeClr val="tx1"/>
                          </a:solidFill>
                        </a:rPr>
                        <a:t>Z-Score below 1.1</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 Any score below 1.1 indicates huge financial distress. The lower the score, the more danger there is that the company might soon become insolvent.</a:t>
                      </a:r>
                    </a:p>
                  </a:txBody>
                  <a:tcPr/>
                </a:tc>
                <a:tc>
                  <a:txBody>
                    <a:bodyPr/>
                    <a:lstStyle/>
                    <a:p>
                      <a:pPr marL="0" indent="0" algn="ctr">
                        <a:buFont typeface="Wingdings" panose="05000000000000000000" pitchFamily="2" charset="2"/>
                        <a:buNone/>
                      </a:pPr>
                      <a:r>
                        <a:rPr lang="en-GB" sz="1600" b="1" dirty="0">
                          <a:solidFill>
                            <a:schemeClr val="tx1"/>
                          </a:solidFill>
                        </a:rPr>
                        <a:t>Z-Score from 1.1 to 2.6</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his range is considered a “</a:t>
                      </a:r>
                      <a:r>
                        <a:rPr lang="en-GB" sz="1600" dirty="0" err="1">
                          <a:solidFill>
                            <a:schemeClr val="tx1"/>
                          </a:solidFill>
                        </a:rPr>
                        <a:t>gray</a:t>
                      </a:r>
                      <a:r>
                        <a:rPr lang="en-GB" sz="1600" dirty="0">
                          <a:solidFill>
                            <a:schemeClr val="tx1"/>
                          </a:solidFill>
                        </a:rPr>
                        <a:t> area.” Companies which have a score lying in this range are not very safe. Their finances are not stable and the companies may get into the “danger zone” if there are no improvements.</a:t>
                      </a:r>
                    </a:p>
                  </a:txBody>
                  <a:tcPr/>
                </a:tc>
                <a:tc>
                  <a:txBody>
                    <a:bodyPr/>
                    <a:lstStyle/>
                    <a:p>
                      <a:pPr marL="0" indent="0" algn="ctr">
                        <a:buFont typeface="Wingdings" panose="05000000000000000000" pitchFamily="2" charset="2"/>
                        <a:buNone/>
                      </a:pPr>
                      <a:r>
                        <a:rPr lang="en-GB" sz="1600" b="1" dirty="0">
                          <a:solidFill>
                            <a:schemeClr val="tx1"/>
                          </a:solidFill>
                        </a:rPr>
                        <a:t>Z-Score of 2.6 or above</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A score of more than 2.6 indicates that the company is in the “safe zone.” This means that the company’s financial status is okay. It is financially healthy, and the risk of bankruptcy is low.</a:t>
                      </a:r>
                    </a:p>
                  </a:txBody>
                  <a:tcPr/>
                </a:tc>
                <a:extLst>
                  <a:ext uri="{0D108BD9-81ED-4DB2-BD59-A6C34878D82A}">
                    <a16:rowId xmlns:a16="http://schemas.microsoft.com/office/drawing/2014/main" xmlns="" val="1412673293"/>
                  </a:ext>
                </a:extLst>
              </a:tr>
            </a:tbl>
          </a:graphicData>
        </a:graphic>
      </p:graphicFrame>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xmlns="" id="{C349A78F-90FD-42A0-970F-D5FC92E6DDF2}"/>
                  </a:ext>
                </a:extLst>
              </p:cNvPr>
              <p:cNvSpPr txBox="1"/>
              <p:nvPr/>
            </p:nvSpPr>
            <p:spPr>
              <a:xfrm>
                <a:off x="0" y="2202628"/>
                <a:ext cx="12192001" cy="38459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1300" b="0" i="1" smtClean="0">
                          <a:solidFill>
                            <a:schemeClr val="tx1"/>
                          </a:solidFill>
                          <a:latin typeface="Cambria Math" panose="02040503050406030204" pitchFamily="18" charset="0"/>
                        </a:rPr>
                        <m:t>𝑍</m:t>
                      </m:r>
                      <m:r>
                        <a:rPr lang="en-GB" sz="1300" b="0" i="1" smtClean="0">
                          <a:solidFill>
                            <a:schemeClr val="tx1"/>
                          </a:solidFill>
                          <a:latin typeface="Cambria Math" panose="02040503050406030204" pitchFamily="18" charset="0"/>
                        </a:rPr>
                        <m:t>−</m:t>
                      </m:r>
                      <m:r>
                        <a:rPr lang="en-GB" sz="1300" b="0" i="1" smtClean="0">
                          <a:solidFill>
                            <a:schemeClr val="tx1"/>
                          </a:solidFill>
                          <a:latin typeface="Cambria Math" panose="02040503050406030204" pitchFamily="18" charset="0"/>
                        </a:rPr>
                        <m:t>𝑆𝑐𝑜𝑟𝑒</m:t>
                      </m:r>
                      <m:r>
                        <a:rPr lang="en-GB" sz="1300" b="0" i="1" smtClean="0">
                          <a:solidFill>
                            <a:schemeClr val="tx1"/>
                          </a:solidFill>
                          <a:latin typeface="Cambria Math" panose="02040503050406030204" pitchFamily="18" charset="0"/>
                        </a:rPr>
                        <m:t>=3.25+ </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6.56 ∗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𝑊𝑜𝑟𝑘𝑖𝑛𝑔</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𝐶𝑎𝑝𝑖𝑡𝑎𝑙</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𝐴𝑠𝑠𝑒𝑡𝑠</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3.26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𝑅𝑒𝑡𝑎𝑖𝑛𝑒𝑑</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𝐸𝑎𝑟𝑛𝑖𝑛𝑔𝑠</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𝐴𝑠𝑠𝑒𝑡𝑠</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6.72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𝐸𝑎𝑟𝑛𝑖𝑛𝑔𝑠</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𝑏𝑒𝑓𝑜𝑟𝑒</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𝐼𝑛𝑡𝑒𝑠𝑡𝑒𝑠𝑡</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𝑎𝑛𝑑</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𝑇𝑎𝑥</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𝐴𝑠𝑠𝑒𝑡𝑠</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1.05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𝐵𝑜𝑜𝑘</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𝑉𝑎𝑙𝑢𝑒</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𝑜𝑓</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𝐸𝑞𝑢𝑖𝑡𝑦</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𝐿𝑖𝑎𝑏𝑖𝑙𝑖𝑡𝑖𝑒𝑠</m:t>
                              </m:r>
                            </m:den>
                          </m:f>
                        </m:e>
                      </m:d>
                    </m:oMath>
                  </m:oMathPara>
                </a14:m>
                <a:endParaRPr lang="en-GB" sz="1300" dirty="0">
                  <a:solidFill>
                    <a:schemeClr val="tx1"/>
                  </a:solidFill>
                </a:endParaRPr>
              </a:p>
            </p:txBody>
          </p:sp>
        </mc:Choice>
        <mc:Fallback xmlns="">
          <p:sp>
            <p:nvSpPr>
              <p:cNvPr id="8" name="Textfeld 7">
                <a:extLst>
                  <a:ext uri="{FF2B5EF4-FFF2-40B4-BE49-F238E27FC236}">
                    <a16:creationId xmlns:a16="http://schemas.microsoft.com/office/drawing/2014/main" id="{C349A78F-90FD-42A0-970F-D5FC92E6DDF2}"/>
                  </a:ext>
                </a:extLst>
              </p:cNvPr>
              <p:cNvSpPr txBox="1">
                <a:spLocks noRot="1" noChangeAspect="1" noMove="1" noResize="1" noEditPoints="1" noAdjustHandles="1" noChangeArrowheads="1" noChangeShapeType="1" noTextEdit="1"/>
              </p:cNvSpPr>
              <p:nvPr/>
            </p:nvSpPr>
            <p:spPr>
              <a:xfrm>
                <a:off x="0" y="2202628"/>
                <a:ext cx="12192001" cy="384592"/>
              </a:xfrm>
              <a:prstGeom prst="rect">
                <a:avLst/>
              </a:prstGeom>
              <a:blipFill>
                <a:blip r:embed="rId3"/>
                <a:stretch>
                  <a:fillRect t="-9677" b="-29032"/>
                </a:stretch>
              </a:blipFill>
            </p:spPr>
            <p:txBody>
              <a:bodyPr/>
              <a:lstStyle/>
              <a:p>
                <a:r>
                  <a:rPr lang="en-BA">
                    <a:noFill/>
                  </a:rPr>
                  <a:t> </a:t>
                </a:r>
              </a:p>
            </p:txBody>
          </p:sp>
        </mc:Fallback>
      </mc:AlternateContent>
      <p:grpSp>
        <p:nvGrpSpPr>
          <p:cNvPr id="9" name="Gruppieren 8">
            <a:extLst>
              <a:ext uri="{FF2B5EF4-FFF2-40B4-BE49-F238E27FC236}">
                <a16:creationId xmlns:a16="http://schemas.microsoft.com/office/drawing/2014/main" xmlns="" id="{199ED4D1-980D-4483-AD54-1BF67C9C3CCC}"/>
              </a:ext>
            </a:extLst>
          </p:cNvPr>
          <p:cNvGrpSpPr/>
          <p:nvPr/>
        </p:nvGrpSpPr>
        <p:grpSpPr>
          <a:xfrm>
            <a:off x="95104" y="2030317"/>
            <a:ext cx="5834493" cy="4579116"/>
            <a:chOff x="95104" y="2030317"/>
            <a:chExt cx="5834493" cy="4579116"/>
          </a:xfrm>
        </p:grpSpPr>
        <p:sp>
          <p:nvSpPr>
            <p:cNvPr id="10" name="Textfeld 9">
              <a:extLst>
                <a:ext uri="{FF2B5EF4-FFF2-40B4-BE49-F238E27FC236}">
                  <a16:creationId xmlns:a16="http://schemas.microsoft.com/office/drawing/2014/main" xmlns="" id="{845EE1BA-607D-40A1-B8C2-32B41698DDDB}"/>
                </a:ext>
              </a:extLst>
            </p:cNvPr>
            <p:cNvSpPr txBox="1"/>
            <p:nvPr/>
          </p:nvSpPr>
          <p:spPr>
            <a:xfrm>
              <a:off x="3706887" y="2030317"/>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xmlns="" id="{5C79EE19-3037-4F30-8757-BF7C29B9A8A6}"/>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1" name="Textfeld 10">
                  <a:extLst>
                    <a:ext uri="{FF2B5EF4-FFF2-40B4-BE49-F238E27FC236}">
                      <a16:creationId xmlns:a16="http://schemas.microsoft.com/office/drawing/2014/main" id="{5C79EE19-3037-4F30-8757-BF7C29B9A8A6}"/>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4"/>
                  <a:stretch>
                    <a:fillRect l="-443" t="-10000" r="-222" b="-35000"/>
                  </a:stretch>
                </a:blipFill>
              </p:spPr>
              <p:txBody>
                <a:bodyPr/>
                <a:lstStyle/>
                <a:p>
                  <a:r>
                    <a:rPr lang="en-BA">
                      <a:noFill/>
                    </a:rPr>
                    <a:t> </a:t>
                  </a:r>
                </a:p>
              </p:txBody>
            </p:sp>
          </mc:Fallback>
        </mc:AlternateContent>
        <p:sp>
          <p:nvSpPr>
            <p:cNvPr id="12" name="Textfeld 11">
              <a:extLst>
                <a:ext uri="{FF2B5EF4-FFF2-40B4-BE49-F238E27FC236}">
                  <a16:creationId xmlns:a16="http://schemas.microsoft.com/office/drawing/2014/main" xmlns="" id="{98F76DA5-FFAD-490A-B3FC-FB851904F406}"/>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200130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p:txBody>
          <a:bodyPr>
            <a:normAutofit/>
          </a:bodyPr>
          <a:lstStyle/>
          <a:p>
            <a:r>
              <a:rPr lang="en-GB" spc="31" dirty="0">
                <a:latin typeface="Arial"/>
                <a:cs typeface="Arial"/>
              </a:rPr>
              <a:t>Altman Z-Score for Emerging Markets</a:t>
            </a:r>
            <a:endParaRPr lang="en-GB" dirty="0"/>
          </a:p>
        </p:txBody>
      </p:sp>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xmlns="" id="{2A06FC3F-3B3E-4564-8F8B-061B6E04471F}"/>
                  </a:ext>
                </a:extLst>
              </p:cNvPr>
              <p:cNvSpPr txBox="1"/>
              <p:nvPr/>
            </p:nvSpPr>
            <p:spPr>
              <a:xfrm>
                <a:off x="162712" y="4722786"/>
                <a:ext cx="8782661" cy="4728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panose="02040503050406030204" pitchFamily="18" charset="0"/>
                        </a:rPr>
                        <m:t>𝑍</m:t>
                      </m:r>
                      <m:r>
                        <a:rPr lang="en-GB" sz="1600" b="0" i="1" smtClean="0">
                          <a:solidFill>
                            <a:schemeClr val="tx1"/>
                          </a:solidFill>
                          <a:latin typeface="Cambria Math" panose="02040503050406030204" pitchFamily="18" charset="0"/>
                        </a:rPr>
                        <m:t>−</m:t>
                      </m:r>
                      <m:r>
                        <a:rPr lang="en-GB" sz="1600" b="0" i="1" smtClean="0">
                          <a:solidFill>
                            <a:schemeClr val="tx1"/>
                          </a:solidFill>
                          <a:latin typeface="Cambria Math" panose="02040503050406030204" pitchFamily="18" charset="0"/>
                        </a:rPr>
                        <m:t>𝑆𝑐𝑜𝑟𝑒</m:t>
                      </m:r>
                      <m:r>
                        <a:rPr lang="en-GB" sz="1600" b="0" i="1" smtClean="0">
                          <a:solidFill>
                            <a:schemeClr val="tx1"/>
                          </a:solidFill>
                          <a:latin typeface="Cambria Math" panose="02040503050406030204" pitchFamily="18" charset="0"/>
                        </a:rPr>
                        <m:t>=3,25+</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6.56 ∗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−200000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3.26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6.72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40000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1.05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25000</m:t>
                              </m:r>
                            </m:num>
                            <m:den>
                              <m:r>
                                <a:rPr lang="en-GB" sz="1600" b="0" i="1" smtClean="0">
                                  <a:solidFill>
                                    <a:schemeClr val="tx1"/>
                                  </a:solidFill>
                                  <a:latin typeface="Cambria Math" panose="02040503050406030204" pitchFamily="18" charset="0"/>
                                </a:rPr>
                                <m:t>300000</m:t>
                              </m:r>
                            </m:den>
                          </m:f>
                        </m:e>
                      </m:d>
                    </m:oMath>
                  </m:oMathPara>
                </a14:m>
                <a:endParaRPr lang="en-GB" sz="1600" dirty="0">
                  <a:solidFill>
                    <a:schemeClr val="tx1"/>
                  </a:solidFill>
                </a:endParaRPr>
              </a:p>
            </p:txBody>
          </p:sp>
        </mc:Choice>
        <mc:Fallback xmlns="">
          <p:sp>
            <p:nvSpPr>
              <p:cNvPr id="10" name="Textfeld 9">
                <a:extLst>
                  <a:ext uri="{FF2B5EF4-FFF2-40B4-BE49-F238E27FC236}">
                    <a16:creationId xmlns:a16="http://schemas.microsoft.com/office/drawing/2014/main" id="{2A06FC3F-3B3E-4564-8F8B-061B6E04471F}"/>
                  </a:ext>
                </a:extLst>
              </p:cNvPr>
              <p:cNvSpPr txBox="1">
                <a:spLocks noRot="1" noChangeAspect="1" noMove="1" noResize="1" noEditPoints="1" noAdjustHandles="1" noChangeArrowheads="1" noChangeShapeType="1" noTextEdit="1"/>
              </p:cNvSpPr>
              <p:nvPr/>
            </p:nvSpPr>
            <p:spPr>
              <a:xfrm>
                <a:off x="162712" y="4722786"/>
                <a:ext cx="8782661" cy="472822"/>
              </a:xfrm>
              <a:prstGeom prst="rect">
                <a:avLst/>
              </a:prstGeom>
              <a:blipFill>
                <a:blip r:embed="rId3"/>
                <a:stretch>
                  <a:fillRect b="-13514"/>
                </a:stretch>
              </a:blipFill>
            </p:spPr>
            <p:txBody>
              <a:bodyPr/>
              <a:lstStyle/>
              <a:p>
                <a:r>
                  <a:rPr lang="en-BA">
                    <a:noFill/>
                  </a:rPr>
                  <a:t> </a:t>
                </a:r>
              </a:p>
            </p:txBody>
          </p:sp>
        </mc:Fallback>
      </mc:AlternateContent>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xmlns="" id="{AD2A387D-7E5B-4ECB-9DCC-4D322E187778}"/>
                  </a:ext>
                </a:extLst>
              </p:cNvPr>
              <p:cNvSpPr txBox="1"/>
              <p:nvPr/>
            </p:nvSpPr>
            <p:spPr>
              <a:xfrm>
                <a:off x="162711" y="5268145"/>
                <a:ext cx="10941393" cy="246221"/>
              </a:xfrm>
              <a:prstGeom prst="rect">
                <a:avLst/>
              </a:prstGeom>
              <a:noFill/>
            </p:spPr>
            <p:txBody>
              <a:bodyPr wrap="none" lIns="0" tIns="0" rIns="0" bIns="0" rtlCol="0">
                <a:spAutoFit/>
              </a:bodyPr>
              <a:lstStyle/>
              <a:p>
                <a14:m>
                  <m:oMath xmlns:m="http://schemas.openxmlformats.org/officeDocument/2006/math">
                    <m:r>
                      <a:rPr lang="en-GB" sz="1600" b="0" i="1" smtClean="0">
                        <a:solidFill>
                          <a:schemeClr val="tx1"/>
                        </a:solidFill>
                        <a:latin typeface="Cambria Math" panose="02040503050406030204" pitchFamily="18" charset="0"/>
                      </a:rPr>
                      <m:t>𝑍</m:t>
                    </m:r>
                    <m:r>
                      <a:rPr lang="en-GB" sz="1600" b="0" i="1" smtClean="0">
                        <a:solidFill>
                          <a:schemeClr val="tx1"/>
                        </a:solidFill>
                        <a:latin typeface="Cambria Math" panose="02040503050406030204" pitchFamily="18" charset="0"/>
                      </a:rPr>
                      <m:t>−</m:t>
                    </m:r>
                    <m:r>
                      <a:rPr lang="en-GB" sz="1600" b="0" i="1" smtClean="0">
                        <a:solidFill>
                          <a:schemeClr val="tx1"/>
                        </a:solidFill>
                        <a:latin typeface="Cambria Math" panose="02040503050406030204" pitchFamily="18" charset="0"/>
                      </a:rPr>
                      <m:t>𝑆𝑐𝑜𝑟𝑒</m:t>
                    </m:r>
                    <m:r>
                      <a:rPr lang="en-GB" sz="1600" b="0" i="1" smtClean="0">
                        <a:solidFill>
                          <a:schemeClr val="tx1"/>
                        </a:solidFill>
                        <a:latin typeface="Cambria Math" panose="02040503050406030204" pitchFamily="18" charset="0"/>
                      </a:rPr>
                      <m:t>=3,25+</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6.56 ∗−0,5</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3.26 ∗0</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6.72 ∗0.571</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1.05∗0.083</m:t>
                        </m:r>
                      </m:e>
                    </m:d>
                    <m:r>
                      <a:rPr lang="en-GB" sz="1600" b="0" i="0" smtClean="0">
                        <a:solidFill>
                          <a:schemeClr val="tx1"/>
                        </a:solidFill>
                        <a:latin typeface="Cambria Math" panose="02040503050406030204" pitchFamily="18" charset="0"/>
                      </a:rPr>
                      <m:t>=3,25+(−3,28)+0+0.67+0.09</m:t>
                    </m:r>
                  </m:oMath>
                </a14:m>
                <a:r>
                  <a:rPr lang="en-GB" sz="1600" dirty="0">
                    <a:solidFill>
                      <a:schemeClr val="tx1"/>
                    </a:solidFill>
                  </a:rPr>
                  <a:t> = </a:t>
                </a:r>
                <a:r>
                  <a:rPr lang="en-GB" sz="1600" b="1" dirty="0">
                    <a:solidFill>
                      <a:srgbClr val="EC2179"/>
                    </a:solidFill>
                  </a:rPr>
                  <a:t>0,73</a:t>
                </a:r>
              </a:p>
            </p:txBody>
          </p:sp>
        </mc:Choice>
        <mc:Fallback xmlns="">
          <p:sp>
            <p:nvSpPr>
              <p:cNvPr id="13" name="Textfeld 12">
                <a:extLst>
                  <a:ext uri="{FF2B5EF4-FFF2-40B4-BE49-F238E27FC236}">
                    <a16:creationId xmlns:a16="http://schemas.microsoft.com/office/drawing/2014/main" id="{AD2A387D-7E5B-4ECB-9DCC-4D322E187778}"/>
                  </a:ext>
                </a:extLst>
              </p:cNvPr>
              <p:cNvSpPr txBox="1">
                <a:spLocks noRot="1" noChangeAspect="1" noMove="1" noResize="1" noEditPoints="1" noAdjustHandles="1" noChangeArrowheads="1" noChangeShapeType="1" noTextEdit="1"/>
              </p:cNvSpPr>
              <p:nvPr/>
            </p:nvSpPr>
            <p:spPr>
              <a:xfrm>
                <a:off x="162711" y="5268145"/>
                <a:ext cx="10941393" cy="246221"/>
              </a:xfrm>
              <a:prstGeom prst="rect">
                <a:avLst/>
              </a:prstGeom>
              <a:blipFill>
                <a:blip r:embed="rId4"/>
                <a:stretch>
                  <a:fillRect l="-579" t="-23810" r="-116" b="-42857"/>
                </a:stretch>
              </a:blipFill>
            </p:spPr>
            <p:txBody>
              <a:bodyPr/>
              <a:lstStyle/>
              <a:p>
                <a:r>
                  <a:rPr lang="en-BA">
                    <a:noFill/>
                  </a:rPr>
                  <a:t> </a:t>
                </a:r>
              </a:p>
            </p:txBody>
          </p:sp>
        </mc:Fallback>
      </mc:AlternateContent>
      <p:sp>
        <p:nvSpPr>
          <p:cNvPr id="14" name="Subtitle 2">
            <a:extLst>
              <a:ext uri="{FF2B5EF4-FFF2-40B4-BE49-F238E27FC236}">
                <a16:creationId xmlns:a16="http://schemas.microsoft.com/office/drawing/2014/main" xmlns="" id="{B4EDF9CB-B27A-46E6-A9CD-37C2F0678455}"/>
              </a:ext>
            </a:extLst>
          </p:cNvPr>
          <p:cNvSpPr txBox="1">
            <a:spLocks/>
          </p:cNvSpPr>
          <p:nvPr/>
        </p:nvSpPr>
        <p:spPr>
          <a:xfrm>
            <a:off x="77339" y="5706552"/>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rgbClr val="EC2179"/>
                </a:solidFill>
                <a:latin typeface="+mj-lt"/>
                <a:ea typeface="Open Sans Light" panose="020B0306030504020204" pitchFamily="34" charset="0"/>
                <a:cs typeface="Open Sans Light" panose="020B0306030504020204" pitchFamily="34" charset="0"/>
              </a:rPr>
              <a:t>Interpretation: The Company is in the Red Zone</a:t>
            </a:r>
          </a:p>
        </p:txBody>
      </p:sp>
      <mc:AlternateContent xmlns:mc="http://schemas.openxmlformats.org/markup-compatibility/2006" xmlns:a14="http://schemas.microsoft.com/office/drawing/2010/main">
        <mc:Choice Requires="a14">
          <p:sp>
            <p:nvSpPr>
              <p:cNvPr id="15" name="Textfeld 14">
                <a:extLst>
                  <a:ext uri="{FF2B5EF4-FFF2-40B4-BE49-F238E27FC236}">
                    <a16:creationId xmlns:a16="http://schemas.microsoft.com/office/drawing/2014/main" xmlns="" id="{E3AEB692-A82B-42EF-93AD-A95C187A0597}"/>
                  </a:ext>
                </a:extLst>
              </p:cNvPr>
              <p:cNvSpPr txBox="1"/>
              <p:nvPr/>
            </p:nvSpPr>
            <p:spPr>
              <a:xfrm>
                <a:off x="0" y="2202628"/>
                <a:ext cx="12192001" cy="38459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1300" b="0" i="1" smtClean="0">
                          <a:solidFill>
                            <a:schemeClr val="tx1"/>
                          </a:solidFill>
                          <a:latin typeface="Cambria Math" panose="02040503050406030204" pitchFamily="18" charset="0"/>
                        </a:rPr>
                        <m:t>𝑍</m:t>
                      </m:r>
                      <m:r>
                        <a:rPr lang="en-GB" sz="1300" b="0" i="1" smtClean="0">
                          <a:solidFill>
                            <a:schemeClr val="tx1"/>
                          </a:solidFill>
                          <a:latin typeface="Cambria Math" panose="02040503050406030204" pitchFamily="18" charset="0"/>
                        </a:rPr>
                        <m:t>−</m:t>
                      </m:r>
                      <m:r>
                        <a:rPr lang="en-GB" sz="1300" b="0" i="1" smtClean="0">
                          <a:solidFill>
                            <a:schemeClr val="tx1"/>
                          </a:solidFill>
                          <a:latin typeface="Cambria Math" panose="02040503050406030204" pitchFamily="18" charset="0"/>
                        </a:rPr>
                        <m:t>𝑆𝑐𝑜𝑟𝑒</m:t>
                      </m:r>
                      <m:r>
                        <a:rPr lang="en-GB" sz="1300" b="0" i="1" smtClean="0">
                          <a:solidFill>
                            <a:schemeClr val="tx1"/>
                          </a:solidFill>
                          <a:latin typeface="Cambria Math" panose="02040503050406030204" pitchFamily="18" charset="0"/>
                        </a:rPr>
                        <m:t>=3.25+ </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6.56 ∗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𝑊𝑜𝑟𝑘𝑖𝑛𝑔</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𝐶𝑎𝑝𝑖𝑡𝑎𝑙</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𝐴𝑠𝑠𝑒𝑡𝑠</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3.26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𝑅𝑒𝑡𝑎𝑖𝑛𝑒𝑑</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𝐸𝑎𝑟𝑛𝑖𝑛𝑔𝑠</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𝐴𝑠𝑠𝑒𝑡𝑠</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6.72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𝐸𝑎𝑟𝑛𝑖𝑛𝑔𝑠</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𝑏𝑒𝑓𝑜𝑟𝑒</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𝐼𝑛𝑡𝑒𝑠𝑡𝑒𝑠𝑡</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𝑎𝑛𝑑</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𝑇𝑎𝑥</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𝐴𝑠𝑠𝑒𝑡𝑠</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1.05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𝐵𝑜𝑜𝑘</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𝑉𝑎𝑙𝑢𝑒</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𝑜𝑓</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𝐸𝑞𝑢𝑖𝑡𝑦</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𝐿𝑖𝑎𝑏𝑖𝑙𝑖𝑡𝑖𝑒𝑠</m:t>
                              </m:r>
                            </m:den>
                          </m:f>
                        </m:e>
                      </m:d>
                    </m:oMath>
                  </m:oMathPara>
                </a14:m>
                <a:endParaRPr lang="en-GB" sz="1300" dirty="0">
                  <a:solidFill>
                    <a:schemeClr val="tx1"/>
                  </a:solidFill>
                </a:endParaRPr>
              </a:p>
            </p:txBody>
          </p:sp>
        </mc:Choice>
        <mc:Fallback xmlns="">
          <p:sp>
            <p:nvSpPr>
              <p:cNvPr id="15" name="Textfeld 14">
                <a:extLst>
                  <a:ext uri="{FF2B5EF4-FFF2-40B4-BE49-F238E27FC236}">
                    <a16:creationId xmlns:a16="http://schemas.microsoft.com/office/drawing/2014/main" id="{E3AEB692-A82B-42EF-93AD-A95C187A0597}"/>
                  </a:ext>
                </a:extLst>
              </p:cNvPr>
              <p:cNvSpPr txBox="1">
                <a:spLocks noRot="1" noChangeAspect="1" noMove="1" noResize="1" noEditPoints="1" noAdjustHandles="1" noChangeArrowheads="1" noChangeShapeType="1" noTextEdit="1"/>
              </p:cNvSpPr>
              <p:nvPr/>
            </p:nvSpPr>
            <p:spPr>
              <a:xfrm>
                <a:off x="0" y="2202628"/>
                <a:ext cx="12192001" cy="384592"/>
              </a:xfrm>
              <a:prstGeom prst="rect">
                <a:avLst/>
              </a:prstGeom>
              <a:blipFill>
                <a:blip r:embed="rId5"/>
                <a:stretch>
                  <a:fillRect t="-9677" b="-29032"/>
                </a:stretch>
              </a:blipFill>
            </p:spPr>
            <p:txBody>
              <a:bodyPr/>
              <a:lstStyle/>
              <a:p>
                <a:r>
                  <a:rPr lang="en-BA">
                    <a:noFill/>
                  </a:rPr>
                  <a:t> </a:t>
                </a:r>
              </a:p>
            </p:txBody>
          </p:sp>
        </mc:Fallback>
      </mc:AlternateContent>
      <p:sp>
        <p:nvSpPr>
          <p:cNvPr id="16" name="Subtitle 2">
            <a:extLst>
              <a:ext uri="{FF2B5EF4-FFF2-40B4-BE49-F238E27FC236}">
                <a16:creationId xmlns:a16="http://schemas.microsoft.com/office/drawing/2014/main" xmlns="" id="{52DE1C7B-516E-44FC-B6B7-82AFD30CE0DD}"/>
              </a:ext>
            </a:extLst>
          </p:cNvPr>
          <p:cNvSpPr txBox="1">
            <a:spLocks/>
          </p:cNvSpPr>
          <p:nvPr/>
        </p:nvSpPr>
        <p:spPr>
          <a:xfrm>
            <a:off x="77339" y="2734108"/>
            <a:ext cx="6705480" cy="164383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Example</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Assets: 			400,000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Working Capital:		-200,000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Liabilities: 		300,000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Retained Earnings: 		-</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Earnings Before Interests and Tax:	40,000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Book Value of Equity:		25,000 	</a:t>
            </a:r>
          </a:p>
        </p:txBody>
      </p:sp>
      <p:grpSp>
        <p:nvGrpSpPr>
          <p:cNvPr id="17" name="Gruppieren 16">
            <a:extLst>
              <a:ext uri="{FF2B5EF4-FFF2-40B4-BE49-F238E27FC236}">
                <a16:creationId xmlns:a16="http://schemas.microsoft.com/office/drawing/2014/main" xmlns="" id="{86B617A9-C19E-43B2-968B-23B55487A95F}"/>
              </a:ext>
            </a:extLst>
          </p:cNvPr>
          <p:cNvGrpSpPr/>
          <p:nvPr/>
        </p:nvGrpSpPr>
        <p:grpSpPr>
          <a:xfrm>
            <a:off x="95104" y="2030317"/>
            <a:ext cx="5834493" cy="4579116"/>
            <a:chOff x="95104" y="2030317"/>
            <a:chExt cx="5834493" cy="4579116"/>
          </a:xfrm>
        </p:grpSpPr>
        <p:sp>
          <p:nvSpPr>
            <p:cNvPr id="18" name="Textfeld 17">
              <a:extLst>
                <a:ext uri="{FF2B5EF4-FFF2-40B4-BE49-F238E27FC236}">
                  <a16:creationId xmlns:a16="http://schemas.microsoft.com/office/drawing/2014/main" xmlns="" id="{535AF87C-9732-4589-8121-CEE3B7F11DC2}"/>
                </a:ext>
              </a:extLst>
            </p:cNvPr>
            <p:cNvSpPr txBox="1"/>
            <p:nvPr/>
          </p:nvSpPr>
          <p:spPr>
            <a:xfrm>
              <a:off x="3706887" y="2030317"/>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9" name="Textfeld 18">
                  <a:extLst>
                    <a:ext uri="{FF2B5EF4-FFF2-40B4-BE49-F238E27FC236}">
                      <a16:creationId xmlns:a16="http://schemas.microsoft.com/office/drawing/2014/main" xmlns="" id="{3EC5FA98-3C0B-4A34-A5BC-C725FDAB8E37}"/>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9" name="Textfeld 18">
                  <a:extLst>
                    <a:ext uri="{FF2B5EF4-FFF2-40B4-BE49-F238E27FC236}">
                      <a16:creationId xmlns:a16="http://schemas.microsoft.com/office/drawing/2014/main" id="{3EC5FA98-3C0B-4A34-A5BC-C725FDAB8E37}"/>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6"/>
                  <a:stretch>
                    <a:fillRect l="-443" t="-10000" r="-222" b="-35000"/>
                  </a:stretch>
                </a:blipFill>
              </p:spPr>
              <p:txBody>
                <a:bodyPr/>
                <a:lstStyle/>
                <a:p>
                  <a:r>
                    <a:rPr lang="en-BA">
                      <a:noFill/>
                    </a:rPr>
                    <a:t> </a:t>
                  </a:r>
                </a:p>
              </p:txBody>
            </p:sp>
          </mc:Fallback>
        </mc:AlternateContent>
        <p:sp>
          <p:nvSpPr>
            <p:cNvPr id="20" name="Textfeld 19">
              <a:extLst>
                <a:ext uri="{FF2B5EF4-FFF2-40B4-BE49-F238E27FC236}">
                  <a16:creationId xmlns:a16="http://schemas.microsoft.com/office/drawing/2014/main" xmlns="" id="{1AD42DB9-F87E-46E6-A3B4-FFCC5238219C}"/>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3966036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233336" y="783665"/>
            <a:ext cx="8852375" cy="697353"/>
          </a:xfrm>
        </p:spPr>
        <p:txBody>
          <a:bodyPr>
            <a:normAutofit fontScale="85000" lnSpcReduction="10000"/>
          </a:bodyPr>
          <a:lstStyle/>
          <a:p>
            <a:r>
              <a:rPr lang="en-GB" spc="31" dirty="0">
                <a:latin typeface="Arial"/>
                <a:cs typeface="Arial"/>
              </a:rPr>
              <a:t>Accuracy and Limitations of the Altman Z-Score</a:t>
            </a:r>
            <a:endParaRPr lang="en-GB" dirty="0"/>
          </a:p>
        </p:txBody>
      </p:sp>
      <p:sp>
        <p:nvSpPr>
          <p:cNvPr id="10" name="Subtitle 2">
            <a:extLst>
              <a:ext uri="{FF2B5EF4-FFF2-40B4-BE49-F238E27FC236}">
                <a16:creationId xmlns:a16="http://schemas.microsoft.com/office/drawing/2014/main" xmlns="" id="{361C603B-B048-4EAA-8442-B56617C2BD23}"/>
              </a:ext>
            </a:extLst>
          </p:cNvPr>
          <p:cNvSpPr txBox="1">
            <a:spLocks/>
          </p:cNvSpPr>
          <p:nvPr/>
        </p:nvSpPr>
        <p:spPr>
          <a:xfrm>
            <a:off x="225631" y="2142491"/>
            <a:ext cx="2491065" cy="4791358"/>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002060"/>
                </a:solidFill>
                <a:latin typeface="+mj-lt"/>
                <a:ea typeface="Open Sans Light" panose="020B0306030504020204" pitchFamily="34" charset="0"/>
                <a:cs typeface="Open Sans Light" panose="020B0306030504020204" pitchFamily="34" charset="0"/>
              </a:rPr>
              <a:t>The Z-Score does not give you guarantee – it is based on statistical analysis. </a:t>
            </a:r>
          </a:p>
          <a:p>
            <a:pPr marL="285750" indent="-285750" algn="l">
              <a:lnSpc>
                <a:spcPct val="100000"/>
              </a:lnSpc>
              <a:spcBef>
                <a:spcPts val="600"/>
              </a:spcBef>
              <a:buFont typeface="Wingdings" panose="05000000000000000000" pitchFamily="2" charset="2"/>
              <a:buChar char="à"/>
            </a:pPr>
            <a:r>
              <a:rPr lang="en-GB" sz="2200" dirty="0">
                <a:solidFill>
                  <a:srgbClr val="002060"/>
                </a:solidFill>
                <a:latin typeface="+mj-lt"/>
                <a:ea typeface="Open Sans Light" panose="020B0306030504020204" pitchFamily="34" charset="0"/>
                <a:cs typeface="Open Sans Light" panose="020B0306030504020204" pitchFamily="34" charset="0"/>
                <a:sym typeface="Wingdings" panose="05000000000000000000" pitchFamily="2" charset="2"/>
              </a:rPr>
              <a:t>Most importantly: The Z-Score can only be as accurate as the data used. </a:t>
            </a:r>
          </a:p>
          <a:p>
            <a:pPr marL="285750" indent="-285750" algn="l">
              <a:lnSpc>
                <a:spcPct val="100000"/>
              </a:lnSpc>
              <a:spcBef>
                <a:spcPts val="600"/>
              </a:spcBef>
              <a:buFont typeface="Wingdings" panose="05000000000000000000" pitchFamily="2" charset="2"/>
              <a:buChar char="à"/>
            </a:pPr>
            <a:endParaRPr lang="en-GB" sz="2200" dirty="0">
              <a:solidFill>
                <a:schemeClr val="tx1"/>
              </a:solidFill>
              <a:latin typeface="+mj-lt"/>
              <a:ea typeface="Open Sans Light" panose="020B0306030504020204" pitchFamily="34" charset="0"/>
              <a:cs typeface="Open Sans Light" panose="020B0306030504020204" pitchFamily="34" charset="0"/>
              <a:sym typeface="Wingdings" panose="05000000000000000000" pitchFamily="2" charset="2"/>
            </a:endParaRP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20" name="Rounded Rectangle 60">
            <a:extLst>
              <a:ext uri="{FF2B5EF4-FFF2-40B4-BE49-F238E27FC236}">
                <a16:creationId xmlns:a16="http://schemas.microsoft.com/office/drawing/2014/main" xmlns="" id="{78A3F308-9EAE-4D46-930D-36A976A386A1}"/>
              </a:ext>
            </a:extLst>
          </p:cNvPr>
          <p:cNvSpPr/>
          <p:nvPr/>
        </p:nvSpPr>
        <p:spPr>
          <a:xfrm>
            <a:off x="5150055" y="2978411"/>
            <a:ext cx="1808891"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1" name="Rounded Rectangle 63">
            <a:extLst>
              <a:ext uri="{FF2B5EF4-FFF2-40B4-BE49-F238E27FC236}">
                <a16:creationId xmlns:a16="http://schemas.microsoft.com/office/drawing/2014/main" xmlns="" id="{DD0132A0-7F4A-4507-988E-41AECC5C59F8}"/>
              </a:ext>
            </a:extLst>
          </p:cNvPr>
          <p:cNvSpPr/>
          <p:nvPr/>
        </p:nvSpPr>
        <p:spPr>
          <a:xfrm rot="18893649">
            <a:off x="5941448" y="3217801"/>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2" name="Rounded Rectangle 62">
            <a:extLst>
              <a:ext uri="{FF2B5EF4-FFF2-40B4-BE49-F238E27FC236}">
                <a16:creationId xmlns:a16="http://schemas.microsoft.com/office/drawing/2014/main" xmlns="" id="{538AC19D-196A-4EAC-B844-DA31809AB8CA}"/>
              </a:ext>
            </a:extLst>
          </p:cNvPr>
          <p:cNvSpPr/>
          <p:nvPr/>
        </p:nvSpPr>
        <p:spPr>
          <a:xfrm rot="2717866">
            <a:off x="5942245" y="2735465"/>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3" name="Rounded Rectangle 74">
            <a:extLst>
              <a:ext uri="{FF2B5EF4-FFF2-40B4-BE49-F238E27FC236}">
                <a16:creationId xmlns:a16="http://schemas.microsoft.com/office/drawing/2014/main" xmlns="" id="{BD5B565F-3F06-45D8-9588-336E8DD195F4}"/>
              </a:ext>
            </a:extLst>
          </p:cNvPr>
          <p:cNvSpPr/>
          <p:nvPr/>
        </p:nvSpPr>
        <p:spPr>
          <a:xfrm rot="10800000">
            <a:off x="6631997" y="3835648"/>
            <a:ext cx="1808891"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4" name="Rounded Rectangle 75">
            <a:extLst>
              <a:ext uri="{FF2B5EF4-FFF2-40B4-BE49-F238E27FC236}">
                <a16:creationId xmlns:a16="http://schemas.microsoft.com/office/drawing/2014/main" xmlns="" id="{2EDE04F1-B8E5-4344-A06D-83117980B49C}"/>
              </a:ext>
            </a:extLst>
          </p:cNvPr>
          <p:cNvSpPr/>
          <p:nvPr/>
        </p:nvSpPr>
        <p:spPr>
          <a:xfrm rot="8093649">
            <a:off x="6525011" y="3596258"/>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5" name="Rounded Rectangle 76">
            <a:extLst>
              <a:ext uri="{FF2B5EF4-FFF2-40B4-BE49-F238E27FC236}">
                <a16:creationId xmlns:a16="http://schemas.microsoft.com/office/drawing/2014/main" xmlns="" id="{7EBBBE76-B645-4ACB-AD25-9C1780892E7E}"/>
              </a:ext>
            </a:extLst>
          </p:cNvPr>
          <p:cNvSpPr/>
          <p:nvPr/>
        </p:nvSpPr>
        <p:spPr>
          <a:xfrm rot="13517866">
            <a:off x="6524214" y="4078593"/>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8" name="TextBox 99">
            <a:extLst>
              <a:ext uri="{FF2B5EF4-FFF2-40B4-BE49-F238E27FC236}">
                <a16:creationId xmlns:a16="http://schemas.microsoft.com/office/drawing/2014/main" xmlns="" id="{03CD79A6-5D91-4F6D-9305-E948B186B9A2}"/>
              </a:ext>
            </a:extLst>
          </p:cNvPr>
          <p:cNvSpPr txBox="1"/>
          <p:nvPr/>
        </p:nvSpPr>
        <p:spPr>
          <a:xfrm>
            <a:off x="3082371" y="3577458"/>
            <a:ext cx="1981825" cy="338554"/>
          </a:xfrm>
          <a:prstGeom prst="rect">
            <a:avLst/>
          </a:prstGeom>
          <a:noFill/>
        </p:spPr>
        <p:txBody>
          <a:bodyPr wrap="none" rtlCol="0" anchor="ctr" anchorCtr="0">
            <a:spAutoFit/>
          </a:bodyPr>
          <a:lstStyle/>
          <a:p>
            <a:r>
              <a:rPr lang="en-GB" sz="1600" b="1" spc="113" dirty="0">
                <a:solidFill>
                  <a:schemeClr val="tx2"/>
                </a:solidFill>
                <a:latin typeface="+mj-lt"/>
                <a:ea typeface="League Spartan" charset="0"/>
                <a:cs typeface="Poppins" pitchFamily="2" charset="77"/>
              </a:rPr>
              <a:t>How accurate is it?</a:t>
            </a:r>
          </a:p>
        </p:txBody>
      </p:sp>
      <p:sp>
        <p:nvSpPr>
          <p:cNvPr id="29" name="Subtitle 2">
            <a:extLst>
              <a:ext uri="{FF2B5EF4-FFF2-40B4-BE49-F238E27FC236}">
                <a16:creationId xmlns:a16="http://schemas.microsoft.com/office/drawing/2014/main" xmlns="" id="{C2D1F18F-FE28-4893-98BF-3062B7E1A1A8}"/>
              </a:ext>
            </a:extLst>
          </p:cNvPr>
          <p:cNvSpPr txBox="1">
            <a:spLocks/>
          </p:cNvSpPr>
          <p:nvPr/>
        </p:nvSpPr>
        <p:spPr>
          <a:xfrm>
            <a:off x="3078040" y="3916012"/>
            <a:ext cx="3526503" cy="269232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ct val="100000"/>
              </a:lnSpc>
            </a:pPr>
            <a:r>
              <a:rPr lang="en-GB" sz="1600" dirty="0">
                <a:solidFill>
                  <a:srgbClr val="002060"/>
                </a:solidFill>
                <a:latin typeface="+mj-lt"/>
                <a:ea typeface="Lato Light" panose="020F0502020204030203" pitchFamily="34" charset="0"/>
                <a:cs typeface="Mukta ExtraLight" panose="020B0000000000000000" pitchFamily="34" charset="77"/>
              </a:rPr>
              <a:t>There is a number of studies that affirm the accuracy of the Z.-Score:</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A prediction of bankruptcy 2 years before it happened had an accuracy of 72% with false positives of 6%</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The overall accuracy is between 80%-90%</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In predicting bankruptcy 1 year before it happened, false positives were recorded at 15%-20%</a:t>
            </a:r>
          </a:p>
        </p:txBody>
      </p:sp>
      <p:sp>
        <p:nvSpPr>
          <p:cNvPr id="30" name="TextBox 101">
            <a:extLst>
              <a:ext uri="{FF2B5EF4-FFF2-40B4-BE49-F238E27FC236}">
                <a16:creationId xmlns:a16="http://schemas.microsoft.com/office/drawing/2014/main" xmlns="" id="{31693BB4-B615-497C-BB23-366D53F4E760}"/>
              </a:ext>
            </a:extLst>
          </p:cNvPr>
          <p:cNvSpPr txBox="1"/>
          <p:nvPr/>
        </p:nvSpPr>
        <p:spPr>
          <a:xfrm>
            <a:off x="8438530" y="1882163"/>
            <a:ext cx="1231940" cy="338554"/>
          </a:xfrm>
          <a:prstGeom prst="rect">
            <a:avLst/>
          </a:prstGeom>
          <a:noFill/>
        </p:spPr>
        <p:txBody>
          <a:bodyPr wrap="none" rtlCol="0" anchor="ctr" anchorCtr="0">
            <a:spAutoFit/>
          </a:bodyPr>
          <a:lstStyle/>
          <a:p>
            <a:r>
              <a:rPr lang="en-GB" sz="1600" b="1" spc="113" dirty="0">
                <a:solidFill>
                  <a:schemeClr val="tx2"/>
                </a:solidFill>
                <a:latin typeface="+mj-lt"/>
                <a:ea typeface="League Spartan" charset="0"/>
                <a:cs typeface="Poppins" pitchFamily="2" charset="77"/>
              </a:rPr>
              <a:t>Limitations</a:t>
            </a:r>
          </a:p>
        </p:txBody>
      </p:sp>
      <p:sp>
        <p:nvSpPr>
          <p:cNvPr id="31" name="Subtitle 2">
            <a:extLst>
              <a:ext uri="{FF2B5EF4-FFF2-40B4-BE49-F238E27FC236}">
                <a16:creationId xmlns:a16="http://schemas.microsoft.com/office/drawing/2014/main" xmlns="" id="{B2B18DBA-42BD-4050-BF6B-E8151FBB15CB}"/>
              </a:ext>
            </a:extLst>
          </p:cNvPr>
          <p:cNvSpPr txBox="1">
            <a:spLocks/>
          </p:cNvSpPr>
          <p:nvPr/>
        </p:nvSpPr>
        <p:spPr>
          <a:xfrm>
            <a:off x="8438530" y="2142491"/>
            <a:ext cx="3662426" cy="4415871"/>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The Z-Score can only be as accurate as the data used</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It cannot be used for New Companies / Start-Ups: The biggest problem is that there is simply too little data to facilitate this calculation. Two particular variables (Retained earnings and Market value of Equity) are not well captured in a new company, making the Altman Z-Score unusable</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More than that, the sheer age of the model creates room for opponents to discredit it. The business environment in 1968 was very different from the current one </a:t>
            </a:r>
            <a:r>
              <a:rPr lang="en-GB" sz="1600" dirty="0">
                <a:solidFill>
                  <a:srgbClr val="002060"/>
                </a:solidFill>
                <a:latin typeface="+mj-lt"/>
                <a:ea typeface="Lato Light" panose="020F0502020204030203" pitchFamily="34" charset="0"/>
                <a:cs typeface="Mukta ExtraLight" panose="020B0000000000000000" pitchFamily="34" charset="77"/>
                <a:sym typeface="Wingdings" panose="05000000000000000000" pitchFamily="2" charset="2"/>
              </a:rPr>
              <a:t> But still the model helps to raise alarms</a:t>
            </a:r>
            <a:endParaRPr lang="en-GB" sz="1600" dirty="0">
              <a:solidFill>
                <a:srgbClr val="002060"/>
              </a:solidFill>
              <a:latin typeface="+mj-lt"/>
              <a:ea typeface="Lato Light" panose="020F0502020204030203" pitchFamily="34" charset="0"/>
              <a:cs typeface="Mukta ExtraLight" panose="020B0000000000000000" pitchFamily="34" charset="77"/>
            </a:endParaRPr>
          </a:p>
          <a:p>
            <a:pPr marL="452438" lvl="1" indent="-182563" algn="l">
              <a:lnSpc>
                <a:spcPct val="100000"/>
              </a:lnSpc>
              <a:buFontTx/>
              <a:buChar char="-"/>
            </a:pP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1332416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298616" y="751640"/>
            <a:ext cx="8852375" cy="697353"/>
          </a:xfrm>
        </p:spPr>
        <p:txBody>
          <a:bodyPr>
            <a:normAutofit fontScale="77500" lnSpcReduction="20000"/>
          </a:bodyPr>
          <a:lstStyle/>
          <a:p>
            <a:r>
              <a:rPr lang="en-GB" dirty="0"/>
              <a:t>Predicting </a:t>
            </a:r>
            <a:r>
              <a:rPr lang="en-GB" spc="11" dirty="0">
                <a:latin typeface="Arial"/>
                <a:cs typeface="Arial"/>
              </a:rPr>
              <a:t>financial distress </a:t>
            </a:r>
            <a:r>
              <a:rPr lang="en-GB" spc="35" dirty="0">
                <a:latin typeface="Arial"/>
                <a:cs typeface="Arial"/>
              </a:rPr>
              <a:t>and</a:t>
            </a:r>
            <a:r>
              <a:rPr lang="en-GB" spc="-40" dirty="0">
                <a:latin typeface="Arial"/>
                <a:cs typeface="Arial"/>
              </a:rPr>
              <a:t> </a:t>
            </a:r>
            <a:r>
              <a:rPr lang="en-GB" spc="31" dirty="0">
                <a:latin typeface="Arial"/>
                <a:cs typeface="Arial"/>
              </a:rPr>
              <a:t>bankruptcy: Z-Score</a:t>
            </a:r>
            <a:r>
              <a:rPr lang="en-GB" dirty="0"/>
              <a:t> </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15847" y="2027046"/>
            <a:ext cx="5444278" cy="485291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The Z-Score formula for predicting bankruptcy was published in 1968 by  Edward Altman. The formula can be used to predict the probability that a  firm will go into bankruptcy within two years. Z-Score uses multiple  corporate income and balance sheet values to measure the financial health  of a company.</a:t>
            </a:r>
          </a:p>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In Tests, Altman Z-Score was found to be 72% accurate in predicting  bankruptcy two years prior to the event. In a series of subsequent tests  covering three different time periods over the next 31 years (up until 1999),  the model was found to be approximately 80-90% accurate in predicting  bankruptcy one year prior to the event.</a:t>
            </a:r>
          </a:p>
          <a:p>
            <a:pPr algn="l">
              <a:lnSpc>
                <a:spcPct val="100000"/>
              </a:lnSpc>
              <a:spcBef>
                <a:spcPts val="600"/>
              </a:spcBef>
            </a:pPr>
            <a:endParaRPr lang="en-GB" sz="2000" dirty="0">
              <a:solidFill>
                <a:schemeClr val="tx1"/>
              </a:solidFill>
              <a:latin typeface="+mj-lt"/>
              <a:ea typeface="Open Sans Light" panose="020B0306030504020204" pitchFamily="34" charset="0"/>
              <a:cs typeface="Open Sans Light" panose="020B0306030504020204" pitchFamily="34" charset="0"/>
            </a:endParaRPr>
          </a:p>
        </p:txBody>
      </p:sp>
      <p:sp>
        <p:nvSpPr>
          <p:cNvPr id="46" name="Freeform 754">
            <a:extLst>
              <a:ext uri="{FF2B5EF4-FFF2-40B4-BE49-F238E27FC236}">
                <a16:creationId xmlns:a16="http://schemas.microsoft.com/office/drawing/2014/main" xmlns="" id="{952820A6-CDB5-4135-8626-1E558DB690DB}"/>
              </a:ext>
            </a:extLst>
          </p:cNvPr>
          <p:cNvSpPr>
            <a:spLocks/>
          </p:cNvSpPr>
          <p:nvPr/>
        </p:nvSpPr>
        <p:spPr bwMode="auto">
          <a:xfrm>
            <a:off x="6018039" y="4925428"/>
            <a:ext cx="4709747" cy="811411"/>
          </a:xfrm>
          <a:custGeom>
            <a:avLst/>
            <a:gdLst>
              <a:gd name="T0" fmla="*/ 3975 w 4569"/>
              <a:gd name="T1" fmla="*/ 1363 h 1363"/>
              <a:gd name="T2" fmla="*/ 0 w 4569"/>
              <a:gd name="T3" fmla="*/ 1363 h 1363"/>
              <a:gd name="T4" fmla="*/ 0 w 4569"/>
              <a:gd name="T5" fmla="*/ 0 h 1363"/>
              <a:gd name="T6" fmla="*/ 4569 w 4569"/>
              <a:gd name="T7" fmla="*/ 0 h 1363"/>
              <a:gd name="T8" fmla="*/ 3975 w 4569"/>
              <a:gd name="T9" fmla="*/ 1363 h 1363"/>
            </a:gdLst>
            <a:ahLst/>
            <a:cxnLst>
              <a:cxn ang="0">
                <a:pos x="T0" y="T1"/>
              </a:cxn>
              <a:cxn ang="0">
                <a:pos x="T2" y="T3"/>
              </a:cxn>
              <a:cxn ang="0">
                <a:pos x="T4" y="T5"/>
              </a:cxn>
              <a:cxn ang="0">
                <a:pos x="T6" y="T7"/>
              </a:cxn>
              <a:cxn ang="0">
                <a:pos x="T8" y="T9"/>
              </a:cxn>
            </a:cxnLst>
            <a:rect l="0" t="0" r="r" b="b"/>
            <a:pathLst>
              <a:path w="4569" h="1363">
                <a:moveTo>
                  <a:pt x="3975" y="1363"/>
                </a:moveTo>
                <a:lnTo>
                  <a:pt x="0" y="1363"/>
                </a:lnTo>
                <a:lnTo>
                  <a:pt x="0" y="0"/>
                </a:lnTo>
                <a:lnTo>
                  <a:pt x="4569" y="0"/>
                </a:lnTo>
                <a:lnTo>
                  <a:pt x="3975" y="1363"/>
                </a:lnTo>
                <a:close/>
              </a:path>
            </a:pathLst>
          </a:custGeom>
          <a:solidFill>
            <a:schemeClr val="accent4"/>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47" name="TextBox 200">
            <a:extLst>
              <a:ext uri="{FF2B5EF4-FFF2-40B4-BE49-F238E27FC236}">
                <a16:creationId xmlns:a16="http://schemas.microsoft.com/office/drawing/2014/main" xmlns="" id="{62BFBC6F-6B89-4551-BAF5-F875945F384A}"/>
              </a:ext>
            </a:extLst>
          </p:cNvPr>
          <p:cNvSpPr txBox="1"/>
          <p:nvPr/>
        </p:nvSpPr>
        <p:spPr>
          <a:xfrm>
            <a:off x="6096000" y="5069523"/>
            <a:ext cx="2291268" cy="446276"/>
          </a:xfrm>
          <a:prstGeom prst="rect">
            <a:avLst/>
          </a:prstGeom>
          <a:noFill/>
        </p:spPr>
        <p:txBody>
          <a:bodyPr wrap="none" rtlCol="0">
            <a:spAutoFit/>
          </a:bodyPr>
          <a:lstStyle/>
          <a:p>
            <a:r>
              <a:rPr lang="en-GB" sz="2300" b="1" dirty="0">
                <a:solidFill>
                  <a:schemeClr val="bg1"/>
                </a:solidFill>
                <a:latin typeface="+mj-lt"/>
                <a:ea typeface="Roboto" charset="0"/>
                <a:cs typeface="Roboto" charset="0"/>
              </a:rPr>
              <a:t>Emerging Markets</a:t>
            </a:r>
          </a:p>
        </p:txBody>
      </p:sp>
      <p:sp>
        <p:nvSpPr>
          <p:cNvPr id="48" name="Freeform 754">
            <a:extLst>
              <a:ext uri="{FF2B5EF4-FFF2-40B4-BE49-F238E27FC236}">
                <a16:creationId xmlns:a16="http://schemas.microsoft.com/office/drawing/2014/main" xmlns="" id="{16904293-D20C-4C06-84D5-B23C8571EB7A}"/>
              </a:ext>
            </a:extLst>
          </p:cNvPr>
          <p:cNvSpPr>
            <a:spLocks/>
          </p:cNvSpPr>
          <p:nvPr/>
        </p:nvSpPr>
        <p:spPr bwMode="auto">
          <a:xfrm>
            <a:off x="6018039" y="4061994"/>
            <a:ext cx="4709747" cy="811411"/>
          </a:xfrm>
          <a:custGeom>
            <a:avLst/>
            <a:gdLst>
              <a:gd name="T0" fmla="*/ 3975 w 4569"/>
              <a:gd name="T1" fmla="*/ 1363 h 1363"/>
              <a:gd name="T2" fmla="*/ 0 w 4569"/>
              <a:gd name="T3" fmla="*/ 1363 h 1363"/>
              <a:gd name="T4" fmla="*/ 0 w 4569"/>
              <a:gd name="T5" fmla="*/ 0 h 1363"/>
              <a:gd name="T6" fmla="*/ 4569 w 4569"/>
              <a:gd name="T7" fmla="*/ 0 h 1363"/>
              <a:gd name="T8" fmla="*/ 3975 w 4569"/>
              <a:gd name="T9" fmla="*/ 1363 h 1363"/>
            </a:gdLst>
            <a:ahLst/>
            <a:cxnLst>
              <a:cxn ang="0">
                <a:pos x="T0" y="T1"/>
              </a:cxn>
              <a:cxn ang="0">
                <a:pos x="T2" y="T3"/>
              </a:cxn>
              <a:cxn ang="0">
                <a:pos x="T4" y="T5"/>
              </a:cxn>
              <a:cxn ang="0">
                <a:pos x="T6" y="T7"/>
              </a:cxn>
              <a:cxn ang="0">
                <a:pos x="T8" y="T9"/>
              </a:cxn>
            </a:cxnLst>
            <a:rect l="0" t="0" r="r" b="b"/>
            <a:pathLst>
              <a:path w="4569" h="1363">
                <a:moveTo>
                  <a:pt x="3975" y="1363"/>
                </a:moveTo>
                <a:lnTo>
                  <a:pt x="0" y="1363"/>
                </a:lnTo>
                <a:lnTo>
                  <a:pt x="0" y="0"/>
                </a:lnTo>
                <a:lnTo>
                  <a:pt x="4569" y="0"/>
                </a:lnTo>
                <a:lnTo>
                  <a:pt x="3975" y="1363"/>
                </a:lnTo>
                <a:close/>
              </a:path>
            </a:pathLst>
          </a:cu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49" name="TextBox 208">
            <a:extLst>
              <a:ext uri="{FF2B5EF4-FFF2-40B4-BE49-F238E27FC236}">
                <a16:creationId xmlns:a16="http://schemas.microsoft.com/office/drawing/2014/main" xmlns="" id="{8683946F-21DE-473F-B2EA-E94DB2F93973}"/>
              </a:ext>
            </a:extLst>
          </p:cNvPr>
          <p:cNvSpPr txBox="1"/>
          <p:nvPr/>
        </p:nvSpPr>
        <p:spPr>
          <a:xfrm>
            <a:off x="6085909" y="4230003"/>
            <a:ext cx="2468433" cy="446276"/>
          </a:xfrm>
          <a:prstGeom prst="rect">
            <a:avLst/>
          </a:prstGeom>
          <a:noFill/>
        </p:spPr>
        <p:txBody>
          <a:bodyPr wrap="none" rtlCol="0">
            <a:spAutoFit/>
          </a:bodyPr>
          <a:lstStyle/>
          <a:p>
            <a:r>
              <a:rPr lang="en-GB" sz="2300" b="1" dirty="0">
                <a:solidFill>
                  <a:schemeClr val="bg1"/>
                </a:solidFill>
                <a:latin typeface="+mj-lt"/>
                <a:ea typeface="Roboto" charset="0"/>
                <a:cs typeface="Roboto" charset="0"/>
              </a:rPr>
              <a:t>Non-Manufacturers</a:t>
            </a:r>
          </a:p>
        </p:txBody>
      </p:sp>
      <p:sp>
        <p:nvSpPr>
          <p:cNvPr id="50" name="Freeform 754">
            <a:extLst>
              <a:ext uri="{FF2B5EF4-FFF2-40B4-BE49-F238E27FC236}">
                <a16:creationId xmlns:a16="http://schemas.microsoft.com/office/drawing/2014/main" xmlns="" id="{A794966E-902B-4479-86E0-760DC23434BD}"/>
              </a:ext>
            </a:extLst>
          </p:cNvPr>
          <p:cNvSpPr>
            <a:spLocks/>
          </p:cNvSpPr>
          <p:nvPr/>
        </p:nvSpPr>
        <p:spPr bwMode="auto">
          <a:xfrm>
            <a:off x="6018039" y="3198561"/>
            <a:ext cx="4709747" cy="811411"/>
          </a:xfrm>
          <a:custGeom>
            <a:avLst/>
            <a:gdLst>
              <a:gd name="T0" fmla="*/ 3975 w 4569"/>
              <a:gd name="T1" fmla="*/ 1363 h 1363"/>
              <a:gd name="T2" fmla="*/ 0 w 4569"/>
              <a:gd name="T3" fmla="*/ 1363 h 1363"/>
              <a:gd name="T4" fmla="*/ 0 w 4569"/>
              <a:gd name="T5" fmla="*/ 0 h 1363"/>
              <a:gd name="T6" fmla="*/ 4569 w 4569"/>
              <a:gd name="T7" fmla="*/ 0 h 1363"/>
              <a:gd name="T8" fmla="*/ 3975 w 4569"/>
              <a:gd name="T9" fmla="*/ 1363 h 1363"/>
            </a:gdLst>
            <a:ahLst/>
            <a:cxnLst>
              <a:cxn ang="0">
                <a:pos x="T0" y="T1"/>
              </a:cxn>
              <a:cxn ang="0">
                <a:pos x="T2" y="T3"/>
              </a:cxn>
              <a:cxn ang="0">
                <a:pos x="T4" y="T5"/>
              </a:cxn>
              <a:cxn ang="0">
                <a:pos x="T6" y="T7"/>
              </a:cxn>
              <a:cxn ang="0">
                <a:pos x="T8" y="T9"/>
              </a:cxn>
            </a:cxnLst>
            <a:rect l="0" t="0" r="r" b="b"/>
            <a:pathLst>
              <a:path w="4569" h="1363">
                <a:moveTo>
                  <a:pt x="3975" y="1363"/>
                </a:moveTo>
                <a:lnTo>
                  <a:pt x="0" y="1363"/>
                </a:lnTo>
                <a:lnTo>
                  <a:pt x="0" y="0"/>
                </a:lnTo>
                <a:lnTo>
                  <a:pt x="4569" y="0"/>
                </a:lnTo>
                <a:lnTo>
                  <a:pt x="3975" y="1363"/>
                </a:ln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51" name="TextBox 212">
            <a:extLst>
              <a:ext uri="{FF2B5EF4-FFF2-40B4-BE49-F238E27FC236}">
                <a16:creationId xmlns:a16="http://schemas.microsoft.com/office/drawing/2014/main" xmlns="" id="{1638745C-EF7E-4146-9C1C-59071244F68D}"/>
              </a:ext>
            </a:extLst>
          </p:cNvPr>
          <p:cNvSpPr txBox="1"/>
          <p:nvPr/>
        </p:nvSpPr>
        <p:spPr>
          <a:xfrm>
            <a:off x="6149838" y="3436182"/>
            <a:ext cx="2340577" cy="446276"/>
          </a:xfrm>
          <a:prstGeom prst="rect">
            <a:avLst/>
          </a:prstGeom>
          <a:noFill/>
        </p:spPr>
        <p:txBody>
          <a:bodyPr wrap="none" rtlCol="0">
            <a:spAutoFit/>
          </a:bodyPr>
          <a:lstStyle/>
          <a:p>
            <a:r>
              <a:rPr lang="en-GB" sz="2300" b="1" dirty="0">
                <a:solidFill>
                  <a:schemeClr val="bg1"/>
                </a:solidFill>
                <a:latin typeface="+mj-lt"/>
                <a:ea typeface="Roboto" charset="0"/>
                <a:cs typeface="Roboto" charset="0"/>
              </a:rPr>
              <a:t>Private Companies</a:t>
            </a:r>
          </a:p>
        </p:txBody>
      </p:sp>
      <p:sp>
        <p:nvSpPr>
          <p:cNvPr id="52" name="Freeform 754">
            <a:extLst>
              <a:ext uri="{FF2B5EF4-FFF2-40B4-BE49-F238E27FC236}">
                <a16:creationId xmlns:a16="http://schemas.microsoft.com/office/drawing/2014/main" xmlns="" id="{D4377C16-4652-4DE9-AC18-03B8DDAC2394}"/>
              </a:ext>
            </a:extLst>
          </p:cNvPr>
          <p:cNvSpPr>
            <a:spLocks/>
          </p:cNvSpPr>
          <p:nvPr/>
        </p:nvSpPr>
        <p:spPr bwMode="auto">
          <a:xfrm>
            <a:off x="6018039" y="2335128"/>
            <a:ext cx="4709747" cy="811411"/>
          </a:xfrm>
          <a:custGeom>
            <a:avLst/>
            <a:gdLst>
              <a:gd name="T0" fmla="*/ 3975 w 4569"/>
              <a:gd name="T1" fmla="*/ 1363 h 1363"/>
              <a:gd name="T2" fmla="*/ 0 w 4569"/>
              <a:gd name="T3" fmla="*/ 1363 h 1363"/>
              <a:gd name="T4" fmla="*/ 0 w 4569"/>
              <a:gd name="T5" fmla="*/ 0 h 1363"/>
              <a:gd name="T6" fmla="*/ 4569 w 4569"/>
              <a:gd name="T7" fmla="*/ 0 h 1363"/>
              <a:gd name="T8" fmla="*/ 3975 w 4569"/>
              <a:gd name="T9" fmla="*/ 1363 h 1363"/>
            </a:gdLst>
            <a:ahLst/>
            <a:cxnLst>
              <a:cxn ang="0">
                <a:pos x="T0" y="T1"/>
              </a:cxn>
              <a:cxn ang="0">
                <a:pos x="T2" y="T3"/>
              </a:cxn>
              <a:cxn ang="0">
                <a:pos x="T4" y="T5"/>
              </a:cxn>
              <a:cxn ang="0">
                <a:pos x="T6" y="T7"/>
              </a:cxn>
              <a:cxn ang="0">
                <a:pos x="T8" y="T9"/>
              </a:cxn>
            </a:cxnLst>
            <a:rect l="0" t="0" r="r" b="b"/>
            <a:pathLst>
              <a:path w="4569" h="1363">
                <a:moveTo>
                  <a:pt x="3975" y="1363"/>
                </a:moveTo>
                <a:lnTo>
                  <a:pt x="0" y="1363"/>
                </a:lnTo>
                <a:lnTo>
                  <a:pt x="0" y="0"/>
                </a:lnTo>
                <a:lnTo>
                  <a:pt x="4569" y="0"/>
                </a:lnTo>
                <a:lnTo>
                  <a:pt x="3975" y="1363"/>
                </a:ln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53" name="TextBox 216">
            <a:extLst>
              <a:ext uri="{FF2B5EF4-FFF2-40B4-BE49-F238E27FC236}">
                <a16:creationId xmlns:a16="http://schemas.microsoft.com/office/drawing/2014/main" xmlns="" id="{42AB572E-3D89-45F3-914F-E3F36B10EDEA}"/>
              </a:ext>
            </a:extLst>
          </p:cNvPr>
          <p:cNvSpPr txBox="1"/>
          <p:nvPr/>
        </p:nvSpPr>
        <p:spPr>
          <a:xfrm>
            <a:off x="6149838" y="2604933"/>
            <a:ext cx="4088235" cy="446276"/>
          </a:xfrm>
          <a:prstGeom prst="rect">
            <a:avLst/>
          </a:prstGeom>
          <a:noFill/>
        </p:spPr>
        <p:txBody>
          <a:bodyPr wrap="none" rtlCol="0">
            <a:spAutoFit/>
          </a:bodyPr>
          <a:lstStyle/>
          <a:p>
            <a:r>
              <a:rPr lang="en-GB" sz="2300" b="1" dirty="0">
                <a:solidFill>
                  <a:schemeClr val="bg1"/>
                </a:solidFill>
                <a:latin typeface="+mj-lt"/>
                <a:ea typeface="Roboto" charset="0"/>
                <a:cs typeface="Roboto" charset="0"/>
              </a:rPr>
              <a:t>Public Manufacturing Companies </a:t>
            </a:r>
          </a:p>
        </p:txBody>
      </p:sp>
      <p:sp>
        <p:nvSpPr>
          <p:cNvPr id="54" name="TextBox 116">
            <a:extLst>
              <a:ext uri="{FF2B5EF4-FFF2-40B4-BE49-F238E27FC236}">
                <a16:creationId xmlns:a16="http://schemas.microsoft.com/office/drawing/2014/main" xmlns="" id="{D9C3990A-9F35-4280-9764-ACDD78F47085}"/>
              </a:ext>
            </a:extLst>
          </p:cNvPr>
          <p:cNvSpPr txBox="1"/>
          <p:nvPr/>
        </p:nvSpPr>
        <p:spPr>
          <a:xfrm>
            <a:off x="5979888" y="1932572"/>
            <a:ext cx="6040821" cy="369332"/>
          </a:xfrm>
          <a:prstGeom prst="rect">
            <a:avLst/>
          </a:prstGeom>
          <a:noFill/>
        </p:spPr>
        <p:txBody>
          <a:bodyPr wrap="none" rtlCol="0" anchor="b" anchorCtr="0">
            <a:spAutoFit/>
          </a:bodyPr>
          <a:lstStyle/>
          <a:p>
            <a:r>
              <a:rPr lang="en-GB" b="1" dirty="0">
                <a:solidFill>
                  <a:schemeClr val="accent1"/>
                </a:solidFill>
                <a:latin typeface="+mj-lt"/>
                <a:ea typeface="League Spartan" charset="0"/>
                <a:cs typeface="Poppins" pitchFamily="2" charset="77"/>
              </a:rPr>
              <a:t>There are different Z-Score Models available for different Sectors</a:t>
            </a:r>
          </a:p>
        </p:txBody>
      </p:sp>
    </p:spTree>
    <p:extLst>
      <p:ext uri="{BB962C8B-B14F-4D97-AF65-F5344CB8AC3E}">
        <p14:creationId xmlns:p14="http://schemas.microsoft.com/office/powerpoint/2010/main" val="77802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EB888206-7D2D-2C40-80DD-8564C4B90036}"/>
              </a:ext>
            </a:extLst>
          </p:cNvPr>
          <p:cNvSpPr/>
          <p:nvPr/>
        </p:nvSpPr>
        <p:spPr>
          <a:xfrm>
            <a:off x="8205849" y="6176309"/>
            <a:ext cx="3586348" cy="6542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146648" y="627946"/>
            <a:ext cx="8852375" cy="697353"/>
          </a:xfrm>
        </p:spPr>
        <p:txBody>
          <a:bodyPr>
            <a:normAutofit fontScale="77500" lnSpcReduction="20000"/>
          </a:bodyPr>
          <a:lstStyle/>
          <a:p>
            <a:r>
              <a:rPr lang="en-GB" dirty="0"/>
              <a:t>Predicting </a:t>
            </a:r>
            <a:r>
              <a:rPr lang="en-GB" spc="11" dirty="0">
                <a:latin typeface="Arial"/>
                <a:cs typeface="Arial"/>
              </a:rPr>
              <a:t>financial distress </a:t>
            </a:r>
            <a:r>
              <a:rPr lang="en-GB" spc="35" dirty="0">
                <a:latin typeface="Arial"/>
                <a:cs typeface="Arial"/>
              </a:rPr>
              <a:t>and</a:t>
            </a:r>
            <a:r>
              <a:rPr lang="en-GB" spc="-40" dirty="0">
                <a:latin typeface="Arial"/>
                <a:cs typeface="Arial"/>
              </a:rPr>
              <a:t> </a:t>
            </a:r>
            <a:r>
              <a:rPr lang="en-GB" spc="31" dirty="0">
                <a:latin typeface="Arial"/>
                <a:cs typeface="Arial"/>
              </a:rPr>
              <a:t>bankruptcy: Z-Score</a:t>
            </a:r>
            <a:r>
              <a:rPr lang="en-GB" dirty="0"/>
              <a:t> </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58706" y="2225254"/>
            <a:ext cx="3392017" cy="431430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Edward Altman combined a set of 5 financial Ratios to come up with the Altman Z-Score. This score uses statistical techniques to predict a publicly traded company’s probability of failure.</a:t>
            </a:r>
          </a:p>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Later on he adapted the Model for private companies as well. </a:t>
            </a:r>
          </a:p>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The used ratios are calculated by 8 variables from a company’s financial statement. </a:t>
            </a:r>
          </a:p>
          <a:p>
            <a:pPr algn="l">
              <a:lnSpc>
                <a:spcPct val="100000"/>
              </a:lnSpc>
              <a:spcBef>
                <a:spcPts val="600"/>
              </a:spcBef>
            </a:pPr>
            <a:endParaRPr lang="en-GB" sz="2000" dirty="0">
              <a:solidFill>
                <a:schemeClr val="tx1"/>
              </a:solidFill>
              <a:latin typeface="+mj-lt"/>
              <a:ea typeface="Open Sans Light" panose="020B0306030504020204" pitchFamily="34" charset="0"/>
              <a:cs typeface="Open Sans Light" panose="020B0306030504020204" pitchFamily="34" charset="0"/>
            </a:endParaRPr>
          </a:p>
        </p:txBody>
      </p:sp>
      <p:grpSp>
        <p:nvGrpSpPr>
          <p:cNvPr id="3" name="Gruppieren 2">
            <a:extLst>
              <a:ext uri="{FF2B5EF4-FFF2-40B4-BE49-F238E27FC236}">
                <a16:creationId xmlns:a16="http://schemas.microsoft.com/office/drawing/2014/main" xmlns="" id="{234F4DA8-200B-46AE-BF56-FC574CD796EB}"/>
              </a:ext>
            </a:extLst>
          </p:cNvPr>
          <p:cNvGrpSpPr>
            <a:grpSpLocks noChangeAspect="1"/>
          </p:cNvGrpSpPr>
          <p:nvPr/>
        </p:nvGrpSpPr>
        <p:grpSpPr>
          <a:xfrm>
            <a:off x="4920235" y="2199762"/>
            <a:ext cx="7366765" cy="4437210"/>
            <a:chOff x="4329249" y="2163761"/>
            <a:chExt cx="6448515" cy="3884120"/>
          </a:xfrm>
        </p:grpSpPr>
        <p:sp>
          <p:nvSpPr>
            <p:cNvPr id="12" name="Shape 1277">
              <a:extLst>
                <a:ext uri="{FF2B5EF4-FFF2-40B4-BE49-F238E27FC236}">
                  <a16:creationId xmlns:a16="http://schemas.microsoft.com/office/drawing/2014/main" xmlns="" id="{94822F82-ED07-4EEF-99D2-7DB738279D5A}"/>
                </a:ext>
              </a:extLst>
            </p:cNvPr>
            <p:cNvSpPr/>
            <p:nvPr/>
          </p:nvSpPr>
          <p:spPr>
            <a:xfrm>
              <a:off x="6724149" y="2163761"/>
              <a:ext cx="1632947" cy="403242"/>
            </a:xfrm>
            <a:prstGeom prst="parallelogram">
              <a:avLst/>
            </a:prstGeom>
            <a:solidFill>
              <a:schemeClr val="accent1"/>
            </a:solidFill>
            <a:ln w="12700" cap="flat">
              <a:noFill/>
              <a:miter lim="400000"/>
            </a:ln>
            <a:effectLst/>
            <a:extLst>
              <a:ext uri="{C572A759-6A51-4108-AA02-DFA0A04FC94B}">
                <ma14:wrappingTextBoxFlag xmlns:ma14="http://schemas.microsoft.com/office/mac/drawingml/2011/main" xmlns:p14="http://schemas.microsoft.com/office/powerpoint/2010/main" xmlns:a16="http://schemas.microsoft.com/office/drawing/2014/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3" name="Shape 1278">
              <a:extLst>
                <a:ext uri="{FF2B5EF4-FFF2-40B4-BE49-F238E27FC236}">
                  <a16:creationId xmlns:a16="http://schemas.microsoft.com/office/drawing/2014/main" xmlns="" id="{3536FC8B-9D8D-47B0-A467-8FE23C39AD36}"/>
                </a:ext>
              </a:extLst>
            </p:cNvPr>
            <p:cNvSpPr/>
            <p:nvPr/>
          </p:nvSpPr>
          <p:spPr>
            <a:xfrm>
              <a:off x="8691835" y="2760068"/>
              <a:ext cx="1632947" cy="403242"/>
            </a:xfrm>
            <a:prstGeom prst="parallelogram">
              <a:avLst/>
            </a:prstGeom>
            <a:solidFill>
              <a:srgbClr val="4472C4"/>
            </a:solidFill>
            <a:ln w="12700" cap="flat">
              <a:noFill/>
              <a:miter lim="400000"/>
            </a:ln>
            <a:effectLst/>
            <a:extLst>
              <a:ext uri="{C572A759-6A51-4108-AA02-DFA0A04FC94B}">
                <ma14:wrappingTextBoxFlag xmlns:ma14="http://schemas.microsoft.com/office/mac/drawingml/2011/main" xmlns:p14="http://schemas.microsoft.com/office/powerpoint/2010/main" xmlns:a16="http://schemas.microsoft.com/office/drawing/2014/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4" name="Shape 1279">
              <a:extLst>
                <a:ext uri="{FF2B5EF4-FFF2-40B4-BE49-F238E27FC236}">
                  <a16:creationId xmlns:a16="http://schemas.microsoft.com/office/drawing/2014/main" xmlns="" id="{A27C2D64-1B1F-4168-8FDE-FE057A189674}"/>
                </a:ext>
              </a:extLst>
            </p:cNvPr>
            <p:cNvSpPr/>
            <p:nvPr/>
          </p:nvSpPr>
          <p:spPr>
            <a:xfrm>
              <a:off x="4752194" y="2760068"/>
              <a:ext cx="1632948" cy="403242"/>
            </a:xfrm>
            <a:prstGeom prst="parallelogram">
              <a:avLst/>
            </a:prstGeom>
            <a:solidFill>
              <a:srgbClr val="ED7D31"/>
            </a:solidFill>
            <a:ln w="12700" cap="flat">
              <a:noFill/>
              <a:miter lim="400000"/>
            </a:ln>
            <a:effectLst/>
            <a:extLst>
              <a:ext uri="{C572A759-6A51-4108-AA02-DFA0A04FC94B}">
                <ma14:wrappingTextBoxFlag xmlns:ma14="http://schemas.microsoft.com/office/mac/drawingml/2011/main" xmlns:p14="http://schemas.microsoft.com/office/powerpoint/2010/main" xmlns:a16="http://schemas.microsoft.com/office/drawing/2014/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5" name="Shape 1280">
              <a:extLst>
                <a:ext uri="{FF2B5EF4-FFF2-40B4-BE49-F238E27FC236}">
                  <a16:creationId xmlns:a16="http://schemas.microsoft.com/office/drawing/2014/main" xmlns="" id="{471FB54B-6BFB-4BF1-BB2C-020283296A47}"/>
                </a:ext>
              </a:extLst>
            </p:cNvPr>
            <p:cNvSpPr/>
            <p:nvPr/>
          </p:nvSpPr>
          <p:spPr>
            <a:xfrm>
              <a:off x="4752194" y="4986941"/>
              <a:ext cx="1632948" cy="403242"/>
            </a:xfrm>
            <a:prstGeom prst="parallelogram">
              <a:avLst/>
            </a:prstGeom>
            <a:solidFill>
              <a:srgbClr val="4472C4"/>
            </a:solidFill>
            <a:ln w="12700" cap="flat">
              <a:noFill/>
              <a:miter lim="400000"/>
            </a:ln>
            <a:effectLst/>
            <a:extLst>
              <a:ext uri="{C572A759-6A51-4108-AA02-DFA0A04FC94B}">
                <ma14:wrappingTextBoxFlag xmlns:ma14="http://schemas.microsoft.com/office/mac/drawingml/2011/main" xmlns:p14="http://schemas.microsoft.com/office/powerpoint/2010/main" xmlns:a16="http://schemas.microsoft.com/office/drawing/2014/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6" name="Shape 1281">
              <a:extLst>
                <a:ext uri="{FF2B5EF4-FFF2-40B4-BE49-F238E27FC236}">
                  <a16:creationId xmlns:a16="http://schemas.microsoft.com/office/drawing/2014/main" xmlns="" id="{570F5729-3434-4966-B6E8-185348F65953}"/>
                </a:ext>
              </a:extLst>
            </p:cNvPr>
            <p:cNvSpPr/>
            <p:nvPr/>
          </p:nvSpPr>
          <p:spPr>
            <a:xfrm>
              <a:off x="6724149" y="5644639"/>
              <a:ext cx="1632947" cy="403242"/>
            </a:xfrm>
            <a:prstGeom prst="parallelogram">
              <a:avLst/>
            </a:prstGeom>
            <a:solidFill>
              <a:schemeClr val="accent1"/>
            </a:solidFill>
            <a:ln w="12700" cap="flat">
              <a:noFill/>
              <a:miter lim="400000"/>
            </a:ln>
            <a:effectLst/>
            <a:extLst>
              <a:ext uri="{C572A759-6A51-4108-AA02-DFA0A04FC94B}">
                <ma14:wrappingTextBoxFlag xmlns:ma14="http://schemas.microsoft.com/office/mac/drawingml/2011/main" xmlns:p14="http://schemas.microsoft.com/office/powerpoint/2010/main" xmlns:a16="http://schemas.microsoft.com/office/drawing/2014/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7" name="Shape 1282">
              <a:extLst>
                <a:ext uri="{FF2B5EF4-FFF2-40B4-BE49-F238E27FC236}">
                  <a16:creationId xmlns:a16="http://schemas.microsoft.com/office/drawing/2014/main" xmlns="" id="{FC6CC589-EDB2-4930-B9CF-962CC2E122F5}"/>
                </a:ext>
              </a:extLst>
            </p:cNvPr>
            <p:cNvSpPr/>
            <p:nvPr/>
          </p:nvSpPr>
          <p:spPr>
            <a:xfrm>
              <a:off x="8691835" y="4989053"/>
              <a:ext cx="1632947" cy="403242"/>
            </a:xfrm>
            <a:prstGeom prst="parallelogram">
              <a:avLst/>
            </a:prstGeom>
            <a:solidFill>
              <a:srgbClr val="4472C4"/>
            </a:solidFill>
            <a:ln w="12700" cap="flat">
              <a:noFill/>
              <a:miter lim="400000"/>
            </a:ln>
            <a:effectLst/>
            <a:extLst>
              <a:ext uri="{C572A759-6A51-4108-AA02-DFA0A04FC94B}">
                <ma14:wrappingTextBoxFlag xmlns:ma14="http://schemas.microsoft.com/office/mac/drawingml/2011/main" xmlns:p14="http://schemas.microsoft.com/office/powerpoint/2010/main" xmlns:a16="http://schemas.microsoft.com/office/drawing/2014/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8" name="Shape 1283">
              <a:extLst>
                <a:ext uri="{FF2B5EF4-FFF2-40B4-BE49-F238E27FC236}">
                  <a16:creationId xmlns:a16="http://schemas.microsoft.com/office/drawing/2014/main" xmlns="" id="{1874BDE6-3A1D-43AF-8ACB-EEA41C43C98A}"/>
                </a:ext>
              </a:extLst>
            </p:cNvPr>
            <p:cNvSpPr/>
            <p:nvPr/>
          </p:nvSpPr>
          <p:spPr>
            <a:xfrm>
              <a:off x="4394750" y="3872722"/>
              <a:ext cx="1632948" cy="403242"/>
            </a:xfrm>
            <a:prstGeom prst="parallelogram">
              <a:avLst/>
            </a:prstGeom>
            <a:solidFill>
              <a:srgbClr val="ED7D31"/>
            </a:solidFill>
            <a:ln w="12700" cap="flat">
              <a:noFill/>
              <a:miter lim="400000"/>
            </a:ln>
            <a:effectLst/>
            <a:extLst>
              <a:ext uri="{C572A759-6A51-4108-AA02-DFA0A04FC94B}">
                <ma14:wrappingTextBoxFlag xmlns:ma14="http://schemas.microsoft.com/office/mac/drawingml/2011/main" xmlns:p14="http://schemas.microsoft.com/office/powerpoint/2010/main" xmlns:a16="http://schemas.microsoft.com/office/drawing/2014/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9" name="Shape 1284">
              <a:extLst>
                <a:ext uri="{FF2B5EF4-FFF2-40B4-BE49-F238E27FC236}">
                  <a16:creationId xmlns:a16="http://schemas.microsoft.com/office/drawing/2014/main" xmlns="" id="{AF1A15B2-107A-46B2-BD4E-587973D46674}"/>
                </a:ext>
              </a:extLst>
            </p:cNvPr>
            <p:cNvSpPr/>
            <p:nvPr/>
          </p:nvSpPr>
          <p:spPr>
            <a:xfrm>
              <a:off x="9049170" y="3872722"/>
              <a:ext cx="1632947" cy="403242"/>
            </a:xfrm>
            <a:prstGeom prst="parallelogram">
              <a:avLst/>
            </a:prstGeom>
            <a:solidFill>
              <a:srgbClr val="4472C4"/>
            </a:solidFill>
            <a:ln w="12700" cap="flat">
              <a:noFill/>
              <a:miter lim="400000"/>
            </a:ln>
            <a:effectLst/>
            <a:extLst>
              <a:ext uri="{C572A759-6A51-4108-AA02-DFA0A04FC94B}">
                <ma14:wrappingTextBoxFlag xmlns:ma14="http://schemas.microsoft.com/office/mac/drawingml/2011/main" xmlns:p14="http://schemas.microsoft.com/office/powerpoint/2010/main" xmlns:a16="http://schemas.microsoft.com/office/drawing/2014/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20" name="Shape 1286">
              <a:extLst>
                <a:ext uri="{FF2B5EF4-FFF2-40B4-BE49-F238E27FC236}">
                  <a16:creationId xmlns:a16="http://schemas.microsoft.com/office/drawing/2014/main" xmlns="" id="{111FAF02-DA3B-4837-9AD3-983F19E04370}"/>
                </a:ext>
              </a:extLst>
            </p:cNvPr>
            <p:cNvSpPr/>
            <p:nvPr/>
          </p:nvSpPr>
          <p:spPr>
            <a:xfrm>
              <a:off x="6192424" y="2760070"/>
              <a:ext cx="2692129" cy="2691505"/>
            </a:xfrm>
            <a:prstGeom prst="ellipse">
              <a:avLst/>
            </a:prstGeom>
            <a:noFill/>
            <a:ln w="38100" cap="flat">
              <a:solidFill>
                <a:schemeClr val="bg1">
                  <a:lumMod val="85000"/>
                </a:schemeClr>
              </a:solidFill>
              <a:prstDash val="solid"/>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1" name="Shape 1287">
              <a:extLst>
                <a:ext uri="{FF2B5EF4-FFF2-40B4-BE49-F238E27FC236}">
                  <a16:creationId xmlns:a16="http://schemas.microsoft.com/office/drawing/2014/main" xmlns="" id="{1D9DD45E-BB8F-4E99-A407-11962FACEC54}"/>
                </a:ext>
              </a:extLst>
            </p:cNvPr>
            <p:cNvSpPr/>
            <p:nvPr/>
          </p:nvSpPr>
          <p:spPr>
            <a:xfrm>
              <a:off x="7490914" y="2715439"/>
              <a:ext cx="101184" cy="101161"/>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2" name="Shape 1288">
              <a:extLst>
                <a:ext uri="{FF2B5EF4-FFF2-40B4-BE49-F238E27FC236}">
                  <a16:creationId xmlns:a16="http://schemas.microsoft.com/office/drawing/2014/main" xmlns="" id="{B814AC65-3DC0-47CD-B2DC-CCD64C5827D3}"/>
                </a:ext>
              </a:extLst>
            </p:cNvPr>
            <p:cNvSpPr/>
            <p:nvPr/>
          </p:nvSpPr>
          <p:spPr>
            <a:xfrm>
              <a:off x="7490914" y="5395044"/>
              <a:ext cx="101184" cy="101161"/>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3" name="Shape 1289">
              <a:extLst>
                <a:ext uri="{FF2B5EF4-FFF2-40B4-BE49-F238E27FC236}">
                  <a16:creationId xmlns:a16="http://schemas.microsoft.com/office/drawing/2014/main" xmlns="" id="{84DA40E3-4017-4B6E-A06F-63C420672BB5}"/>
                </a:ext>
              </a:extLst>
            </p:cNvPr>
            <p:cNvSpPr/>
            <p:nvPr/>
          </p:nvSpPr>
          <p:spPr>
            <a:xfrm>
              <a:off x="6542646" y="3105724"/>
              <a:ext cx="101184" cy="101161"/>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4" name="Shape 1290">
              <a:extLst>
                <a:ext uri="{FF2B5EF4-FFF2-40B4-BE49-F238E27FC236}">
                  <a16:creationId xmlns:a16="http://schemas.microsoft.com/office/drawing/2014/main" xmlns="" id="{EEA279F5-8658-4E4D-BA62-FD35D57FDD6D}"/>
                </a:ext>
              </a:extLst>
            </p:cNvPr>
            <p:cNvSpPr/>
            <p:nvPr/>
          </p:nvSpPr>
          <p:spPr>
            <a:xfrm>
              <a:off x="8437413" y="5000490"/>
              <a:ext cx="101184" cy="101162"/>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5" name="Shape 1291">
              <a:extLst>
                <a:ext uri="{FF2B5EF4-FFF2-40B4-BE49-F238E27FC236}">
                  <a16:creationId xmlns:a16="http://schemas.microsoft.com/office/drawing/2014/main" xmlns="" id="{4FA1775F-D951-4D0A-99E6-3B59FCC762CF}"/>
                </a:ext>
              </a:extLst>
            </p:cNvPr>
            <p:cNvSpPr/>
            <p:nvPr/>
          </p:nvSpPr>
          <p:spPr>
            <a:xfrm>
              <a:off x="6148094" y="4052222"/>
              <a:ext cx="101185" cy="101162"/>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6" name="Shape 1292">
              <a:extLst>
                <a:ext uri="{FF2B5EF4-FFF2-40B4-BE49-F238E27FC236}">
                  <a16:creationId xmlns:a16="http://schemas.microsoft.com/office/drawing/2014/main" xmlns="" id="{CDB4F7A1-FB35-4978-88F8-1A68E1A5C164}"/>
                </a:ext>
              </a:extLst>
            </p:cNvPr>
            <p:cNvSpPr/>
            <p:nvPr/>
          </p:nvSpPr>
          <p:spPr>
            <a:xfrm>
              <a:off x="8827698" y="4052223"/>
              <a:ext cx="101184" cy="101161"/>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7" name="Shape 1293">
              <a:extLst>
                <a:ext uri="{FF2B5EF4-FFF2-40B4-BE49-F238E27FC236}">
                  <a16:creationId xmlns:a16="http://schemas.microsoft.com/office/drawing/2014/main" xmlns="" id="{B09C2864-7ACC-4F90-8060-59A8601E7651}"/>
                </a:ext>
              </a:extLst>
            </p:cNvPr>
            <p:cNvSpPr/>
            <p:nvPr/>
          </p:nvSpPr>
          <p:spPr>
            <a:xfrm>
              <a:off x="6538378" y="5000490"/>
              <a:ext cx="101184" cy="101162"/>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8" name="Shape 1294">
              <a:extLst>
                <a:ext uri="{FF2B5EF4-FFF2-40B4-BE49-F238E27FC236}">
                  <a16:creationId xmlns:a16="http://schemas.microsoft.com/office/drawing/2014/main" xmlns="" id="{52B821EB-E812-44D4-9DB6-67BFE5519641}"/>
                </a:ext>
              </a:extLst>
            </p:cNvPr>
            <p:cNvSpPr/>
            <p:nvPr/>
          </p:nvSpPr>
          <p:spPr>
            <a:xfrm>
              <a:off x="8437413" y="3100975"/>
              <a:ext cx="101184" cy="101162"/>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9" name="TextBox 22">
              <a:extLst>
                <a:ext uri="{FF2B5EF4-FFF2-40B4-BE49-F238E27FC236}">
                  <a16:creationId xmlns:a16="http://schemas.microsoft.com/office/drawing/2014/main" xmlns="" id="{56169B50-5ABF-4110-8ED6-5317E79A7E03}"/>
                </a:ext>
              </a:extLst>
            </p:cNvPr>
            <p:cNvSpPr txBox="1"/>
            <p:nvPr/>
          </p:nvSpPr>
          <p:spPr>
            <a:xfrm>
              <a:off x="5037863" y="2771538"/>
              <a:ext cx="1061614"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Net Sales</a:t>
              </a:r>
            </a:p>
          </p:txBody>
        </p:sp>
        <p:sp>
          <p:nvSpPr>
            <p:cNvPr id="30" name="TextBox 23">
              <a:extLst>
                <a:ext uri="{FF2B5EF4-FFF2-40B4-BE49-F238E27FC236}">
                  <a16:creationId xmlns:a16="http://schemas.microsoft.com/office/drawing/2014/main" xmlns="" id="{06AF31EA-975B-454A-840E-AFF4E4E839D1}"/>
                </a:ext>
              </a:extLst>
            </p:cNvPr>
            <p:cNvSpPr txBox="1"/>
            <p:nvPr/>
          </p:nvSpPr>
          <p:spPr>
            <a:xfrm>
              <a:off x="4329249" y="3745898"/>
              <a:ext cx="1763955" cy="656890"/>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Earnings Before</a:t>
              </a:r>
              <a:br>
                <a:rPr lang="en-GB" sz="1600" b="1" dirty="0">
                  <a:solidFill>
                    <a:schemeClr val="bg1"/>
                  </a:solidFill>
                  <a:latin typeface="+mj-lt"/>
                  <a:cs typeface="Poppins" pitchFamily="2" charset="77"/>
                </a:rPr>
              </a:br>
              <a:r>
                <a:rPr lang="en-GB" sz="1600" b="1" dirty="0">
                  <a:solidFill>
                    <a:schemeClr val="bg1"/>
                  </a:solidFill>
                  <a:latin typeface="+mj-lt"/>
                  <a:cs typeface="Poppins" pitchFamily="2" charset="77"/>
                </a:rPr>
                <a:t>Interests &amp; Taxes</a:t>
              </a:r>
            </a:p>
          </p:txBody>
        </p:sp>
        <p:sp>
          <p:nvSpPr>
            <p:cNvPr id="31" name="TextBox 24">
              <a:extLst>
                <a:ext uri="{FF2B5EF4-FFF2-40B4-BE49-F238E27FC236}">
                  <a16:creationId xmlns:a16="http://schemas.microsoft.com/office/drawing/2014/main" xmlns="" id="{6D53796B-F6F1-4349-8AAE-813855CF18A1}"/>
                </a:ext>
              </a:extLst>
            </p:cNvPr>
            <p:cNvSpPr txBox="1"/>
            <p:nvPr/>
          </p:nvSpPr>
          <p:spPr>
            <a:xfrm>
              <a:off x="4804277" y="4860118"/>
              <a:ext cx="1528784" cy="656890"/>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Book Value of </a:t>
              </a:r>
              <a:br>
                <a:rPr lang="en-GB" sz="1600" b="1" dirty="0">
                  <a:solidFill>
                    <a:schemeClr val="bg1"/>
                  </a:solidFill>
                  <a:latin typeface="+mj-lt"/>
                  <a:cs typeface="Poppins" pitchFamily="2" charset="77"/>
                </a:rPr>
              </a:br>
              <a:r>
                <a:rPr lang="en-GB" sz="1600" b="1" dirty="0">
                  <a:solidFill>
                    <a:schemeClr val="bg1"/>
                  </a:solidFill>
                  <a:latin typeface="+mj-lt"/>
                  <a:cs typeface="Poppins" pitchFamily="2" charset="77"/>
                </a:rPr>
                <a:t>Equity*</a:t>
              </a:r>
            </a:p>
          </p:txBody>
        </p:sp>
        <p:sp>
          <p:nvSpPr>
            <p:cNvPr id="32" name="TextBox 25">
              <a:extLst>
                <a:ext uri="{FF2B5EF4-FFF2-40B4-BE49-F238E27FC236}">
                  <a16:creationId xmlns:a16="http://schemas.microsoft.com/office/drawing/2014/main" xmlns="" id="{E7497F3D-FAA9-4DC5-846B-30B9EE3A1B7D}"/>
                </a:ext>
              </a:extLst>
            </p:cNvPr>
            <p:cNvSpPr txBox="1"/>
            <p:nvPr/>
          </p:nvSpPr>
          <p:spPr>
            <a:xfrm>
              <a:off x="6610877" y="5656109"/>
              <a:ext cx="1861262"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Retained Earnings</a:t>
              </a:r>
            </a:p>
          </p:txBody>
        </p:sp>
        <p:sp>
          <p:nvSpPr>
            <p:cNvPr id="33" name="TextBox 26">
              <a:extLst>
                <a:ext uri="{FF2B5EF4-FFF2-40B4-BE49-F238E27FC236}">
                  <a16:creationId xmlns:a16="http://schemas.microsoft.com/office/drawing/2014/main" xmlns="" id="{2BEA93ED-C0A3-41A2-BCAA-DEB783973DB8}"/>
                </a:ext>
              </a:extLst>
            </p:cNvPr>
            <p:cNvSpPr txBox="1"/>
            <p:nvPr/>
          </p:nvSpPr>
          <p:spPr>
            <a:xfrm>
              <a:off x="8728828" y="5000524"/>
              <a:ext cx="1558963"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Total Liabilities</a:t>
              </a:r>
            </a:p>
          </p:txBody>
        </p:sp>
        <p:sp>
          <p:nvSpPr>
            <p:cNvPr id="34" name="TextBox 27">
              <a:extLst>
                <a:ext uri="{FF2B5EF4-FFF2-40B4-BE49-F238E27FC236}">
                  <a16:creationId xmlns:a16="http://schemas.microsoft.com/office/drawing/2014/main" xmlns="" id="{37A2E6BE-D7B2-4EFC-A5D9-EA93ECF8347D}"/>
                </a:ext>
              </a:extLst>
            </p:cNvPr>
            <p:cNvSpPr txBox="1"/>
            <p:nvPr/>
          </p:nvSpPr>
          <p:spPr>
            <a:xfrm>
              <a:off x="8863554" y="2771538"/>
              <a:ext cx="1289509"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Total Assets</a:t>
              </a:r>
            </a:p>
          </p:txBody>
        </p:sp>
        <p:sp>
          <p:nvSpPr>
            <p:cNvPr id="35" name="TextBox 28">
              <a:extLst>
                <a:ext uri="{FF2B5EF4-FFF2-40B4-BE49-F238E27FC236}">
                  <a16:creationId xmlns:a16="http://schemas.microsoft.com/office/drawing/2014/main" xmlns="" id="{D6C7C836-D6E6-4CDD-B563-97162D5C7360}"/>
                </a:ext>
              </a:extLst>
            </p:cNvPr>
            <p:cNvSpPr txBox="1"/>
            <p:nvPr/>
          </p:nvSpPr>
          <p:spPr>
            <a:xfrm>
              <a:off x="8953523" y="3884192"/>
              <a:ext cx="1824241"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Current Liabilities</a:t>
              </a:r>
            </a:p>
          </p:txBody>
        </p:sp>
        <p:sp>
          <p:nvSpPr>
            <p:cNvPr id="36" name="TextBox 29">
              <a:extLst>
                <a:ext uri="{FF2B5EF4-FFF2-40B4-BE49-F238E27FC236}">
                  <a16:creationId xmlns:a16="http://schemas.microsoft.com/office/drawing/2014/main" xmlns="" id="{C33EB573-D1BA-4095-BAD3-58E0074781BE}"/>
                </a:ext>
              </a:extLst>
            </p:cNvPr>
            <p:cNvSpPr txBox="1"/>
            <p:nvPr/>
          </p:nvSpPr>
          <p:spPr>
            <a:xfrm>
              <a:off x="6764113" y="2175231"/>
              <a:ext cx="1554785"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Current Assets</a:t>
              </a:r>
            </a:p>
          </p:txBody>
        </p:sp>
        <p:sp>
          <p:nvSpPr>
            <p:cNvPr id="37" name="TextBox 31">
              <a:extLst>
                <a:ext uri="{FF2B5EF4-FFF2-40B4-BE49-F238E27FC236}">
                  <a16:creationId xmlns:a16="http://schemas.microsoft.com/office/drawing/2014/main" xmlns="" id="{FA64C27C-0B98-4BFB-96B0-7810C5B8CCCC}"/>
                </a:ext>
              </a:extLst>
            </p:cNvPr>
            <p:cNvSpPr txBox="1"/>
            <p:nvPr/>
          </p:nvSpPr>
          <p:spPr>
            <a:xfrm>
              <a:off x="6484942" y="3705986"/>
              <a:ext cx="2129225" cy="933476"/>
            </a:xfrm>
            <a:prstGeom prst="rect">
              <a:avLst/>
            </a:prstGeom>
            <a:noFill/>
          </p:spPr>
          <p:txBody>
            <a:bodyPr wrap="square" rtlCol="0" anchor="ctr">
              <a:spAutoFit/>
            </a:bodyPr>
            <a:lstStyle/>
            <a:p>
              <a:pPr algn="ctr"/>
              <a:r>
                <a:rPr lang="en-GB" sz="1600" b="1" dirty="0">
                  <a:solidFill>
                    <a:schemeClr val="tx2"/>
                  </a:solidFill>
                  <a:latin typeface="+mj-lt"/>
                  <a:cs typeface="Poppins" pitchFamily="2" charset="77"/>
                </a:rPr>
                <a:t>Information needed to calculate the Z-Score</a:t>
              </a:r>
            </a:p>
          </p:txBody>
        </p:sp>
      </p:grpSp>
      <p:sp>
        <p:nvSpPr>
          <p:cNvPr id="39" name="Shape 1277">
            <a:extLst>
              <a:ext uri="{FF2B5EF4-FFF2-40B4-BE49-F238E27FC236}">
                <a16:creationId xmlns:a16="http://schemas.microsoft.com/office/drawing/2014/main" xmlns="" id="{D3AEEDAB-3E9F-4998-B189-1EB0722267B8}"/>
              </a:ext>
            </a:extLst>
          </p:cNvPr>
          <p:cNvSpPr/>
          <p:nvPr/>
        </p:nvSpPr>
        <p:spPr>
          <a:xfrm>
            <a:off x="3562578" y="2071137"/>
            <a:ext cx="2033675" cy="517472"/>
          </a:xfrm>
          <a:prstGeom prst="parallelogram">
            <a:avLst/>
          </a:prstGeom>
          <a:solidFill>
            <a:schemeClr val="accent1"/>
          </a:solidFill>
          <a:ln w="12700" cap="flat">
            <a:noFill/>
            <a:miter lim="400000"/>
          </a:ln>
          <a:effectLst/>
          <a:extLst>
            <a:ext uri="{C572A759-6A51-4108-AA02-DFA0A04FC94B}">
              <ma14:wrappingTextBoxFlag xmlns:ma14="http://schemas.microsoft.com/office/mac/drawingml/2011/main" xmlns:p14="http://schemas.microsoft.com/office/powerpoint/2010/main" xmlns:a16="http://schemas.microsoft.com/office/drawing/2014/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40" name="TextBox 29">
            <a:extLst>
              <a:ext uri="{FF2B5EF4-FFF2-40B4-BE49-F238E27FC236}">
                <a16:creationId xmlns:a16="http://schemas.microsoft.com/office/drawing/2014/main" xmlns="" id="{4C8C1434-A1A9-4D68-9178-E70D394D5B79}"/>
              </a:ext>
            </a:extLst>
          </p:cNvPr>
          <p:cNvSpPr txBox="1"/>
          <p:nvPr/>
        </p:nvSpPr>
        <p:spPr>
          <a:xfrm>
            <a:off x="3706944" y="2176916"/>
            <a:ext cx="1674087" cy="338554"/>
          </a:xfrm>
          <a:prstGeom prst="rect">
            <a:avLst/>
          </a:prstGeom>
          <a:noFill/>
        </p:spPr>
        <p:txBody>
          <a:bodyPr wrap="square" rtlCol="0" anchor="ctr">
            <a:spAutoFit/>
          </a:bodyPr>
          <a:lstStyle/>
          <a:p>
            <a:pPr algn="ctr"/>
            <a:r>
              <a:rPr lang="en-GB" sz="1600" b="1" dirty="0">
                <a:solidFill>
                  <a:schemeClr val="bg1"/>
                </a:solidFill>
                <a:latin typeface="+mj-lt"/>
                <a:cs typeface="Poppins" pitchFamily="2" charset="77"/>
              </a:rPr>
              <a:t>Balance Sheet</a:t>
            </a:r>
          </a:p>
        </p:txBody>
      </p:sp>
      <p:sp>
        <p:nvSpPr>
          <p:cNvPr id="43" name="Shape 1280">
            <a:extLst>
              <a:ext uri="{FF2B5EF4-FFF2-40B4-BE49-F238E27FC236}">
                <a16:creationId xmlns:a16="http://schemas.microsoft.com/office/drawing/2014/main" xmlns="" id="{8EC1DA29-7191-49CB-B6ED-858FEB8745FC}"/>
              </a:ext>
            </a:extLst>
          </p:cNvPr>
          <p:cNvSpPr/>
          <p:nvPr/>
        </p:nvSpPr>
        <p:spPr>
          <a:xfrm>
            <a:off x="5123432" y="2077226"/>
            <a:ext cx="2033676" cy="517472"/>
          </a:xfrm>
          <a:prstGeom prst="parallelogram">
            <a:avLst/>
          </a:prstGeom>
          <a:solidFill>
            <a:schemeClr val="accent2"/>
          </a:solidFill>
          <a:ln w="12700" cap="flat">
            <a:noFill/>
            <a:miter lim="400000"/>
          </a:ln>
          <a:effectLst/>
          <a:extLst>
            <a:ext uri="{C572A759-6A51-4108-AA02-DFA0A04FC94B}">
              <ma14:wrappingTextBoxFlag xmlns:ma14="http://schemas.microsoft.com/office/mac/drawingml/2011/main" xmlns:p14="http://schemas.microsoft.com/office/powerpoint/2010/main" xmlns:a16="http://schemas.microsoft.com/office/drawing/2014/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44" name="TextBox 24">
            <a:extLst>
              <a:ext uri="{FF2B5EF4-FFF2-40B4-BE49-F238E27FC236}">
                <a16:creationId xmlns:a16="http://schemas.microsoft.com/office/drawing/2014/main" xmlns="" id="{CDB7ECC5-5676-4C6E-8B49-3CA223DE34C9}"/>
              </a:ext>
            </a:extLst>
          </p:cNvPr>
          <p:cNvSpPr txBox="1"/>
          <p:nvPr/>
        </p:nvSpPr>
        <p:spPr>
          <a:xfrm>
            <a:off x="5090827" y="2176149"/>
            <a:ext cx="2114889" cy="338554"/>
          </a:xfrm>
          <a:prstGeom prst="rect">
            <a:avLst/>
          </a:prstGeom>
          <a:noFill/>
        </p:spPr>
        <p:txBody>
          <a:bodyPr wrap="square" rtlCol="0" anchor="ctr">
            <a:spAutoFit/>
          </a:bodyPr>
          <a:lstStyle/>
          <a:p>
            <a:pPr algn="ctr"/>
            <a:r>
              <a:rPr lang="en-GB" sz="1600" b="1" dirty="0">
                <a:solidFill>
                  <a:schemeClr val="bg1"/>
                </a:solidFill>
                <a:latin typeface="+mj-lt"/>
                <a:cs typeface="Poppins" pitchFamily="2" charset="77"/>
              </a:rPr>
              <a:t>Income Statement</a:t>
            </a:r>
          </a:p>
        </p:txBody>
      </p:sp>
      <p:sp>
        <p:nvSpPr>
          <p:cNvPr id="45" name="TextBox 31">
            <a:extLst>
              <a:ext uri="{FF2B5EF4-FFF2-40B4-BE49-F238E27FC236}">
                <a16:creationId xmlns:a16="http://schemas.microsoft.com/office/drawing/2014/main" xmlns="" id="{7AE5F56C-84F7-4525-9B68-3549C33F2A7B}"/>
              </a:ext>
            </a:extLst>
          </p:cNvPr>
          <p:cNvSpPr txBox="1"/>
          <p:nvPr/>
        </p:nvSpPr>
        <p:spPr>
          <a:xfrm>
            <a:off x="3778882" y="1770818"/>
            <a:ext cx="4778789" cy="338554"/>
          </a:xfrm>
          <a:prstGeom prst="rect">
            <a:avLst/>
          </a:prstGeom>
          <a:noFill/>
        </p:spPr>
        <p:txBody>
          <a:bodyPr wrap="square" rtlCol="0" anchor="ctr">
            <a:spAutoFit/>
          </a:bodyPr>
          <a:lstStyle/>
          <a:p>
            <a:r>
              <a:rPr lang="en-GB" sz="1600" b="1" dirty="0">
                <a:solidFill>
                  <a:schemeClr val="tx2"/>
                </a:solidFill>
                <a:latin typeface="+mj-lt"/>
                <a:cs typeface="Poppins" pitchFamily="2" charset="77"/>
              </a:rPr>
              <a:t>Information Sources:</a:t>
            </a:r>
          </a:p>
        </p:txBody>
      </p:sp>
      <p:sp>
        <p:nvSpPr>
          <p:cNvPr id="38" name="TextBox 24">
            <a:extLst>
              <a:ext uri="{FF2B5EF4-FFF2-40B4-BE49-F238E27FC236}">
                <a16:creationId xmlns:a16="http://schemas.microsoft.com/office/drawing/2014/main" xmlns="" id="{437BA4AC-5744-4278-8F16-6ADDA1CA8776}"/>
              </a:ext>
            </a:extLst>
          </p:cNvPr>
          <p:cNvSpPr txBox="1"/>
          <p:nvPr/>
        </p:nvSpPr>
        <p:spPr>
          <a:xfrm>
            <a:off x="3380145" y="5999586"/>
            <a:ext cx="4321676" cy="830997"/>
          </a:xfrm>
          <a:prstGeom prst="rect">
            <a:avLst/>
          </a:prstGeom>
          <a:noFill/>
        </p:spPr>
        <p:txBody>
          <a:bodyPr wrap="square" rtlCol="0" anchor="ctr">
            <a:spAutoFit/>
          </a:bodyPr>
          <a:lstStyle/>
          <a:p>
            <a:r>
              <a:rPr lang="en-GB" sz="1600" b="1" dirty="0">
                <a:latin typeface="+mj-lt"/>
                <a:cs typeface="Poppins" pitchFamily="2" charset="77"/>
              </a:rPr>
              <a:t>* For Public Companies use the Market value of Equity: </a:t>
            </a:r>
            <a:r>
              <a:rPr lang="en-GB" sz="1600" dirty="0">
                <a:latin typeface="+mj-lt"/>
                <a:cs typeface="Poppins" pitchFamily="2" charset="77"/>
              </a:rPr>
              <a:t>Multiply the number of shares outstanding with the current share price</a:t>
            </a:r>
          </a:p>
        </p:txBody>
      </p:sp>
    </p:spTree>
    <p:extLst>
      <p:ext uri="{BB962C8B-B14F-4D97-AF65-F5344CB8AC3E}">
        <p14:creationId xmlns:p14="http://schemas.microsoft.com/office/powerpoint/2010/main" val="118962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365416" y="622501"/>
            <a:ext cx="8852375" cy="697353"/>
          </a:xfrm>
        </p:spPr>
        <p:txBody>
          <a:bodyPr>
            <a:normAutofit fontScale="77500" lnSpcReduction="20000"/>
          </a:bodyPr>
          <a:lstStyle/>
          <a:p>
            <a:r>
              <a:rPr lang="en-GB" spc="31" dirty="0">
                <a:latin typeface="Arial"/>
                <a:cs typeface="Arial"/>
              </a:rPr>
              <a:t>Altman Z-Score for Public Manufacturing Companies</a:t>
            </a:r>
            <a:r>
              <a:rPr lang="en-GB" dirty="0"/>
              <a:t> </a:t>
            </a:r>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xmlns="" id="{43C91CB5-69C6-4C6A-B405-9DB2E59E9E42}"/>
                  </a:ext>
                </a:extLst>
              </p:cNvPr>
              <p:cNvSpPr txBox="1"/>
              <p:nvPr/>
            </p:nvSpPr>
            <p:spPr>
              <a:xfrm>
                <a:off x="162712" y="2202628"/>
                <a:ext cx="12104660" cy="322396"/>
              </a:xfrm>
              <a:prstGeom prst="rect">
                <a:avLst/>
              </a:prstGeom>
              <a:noFill/>
            </p:spPr>
            <p:txBody>
              <a:bodyPr wrap="none" lIns="0" tIns="0" rIns="0" bIns="0" rtlCol="0">
                <a:spAutoFit/>
              </a:bodyPr>
              <a:lstStyle/>
              <a:p>
                <a14:m>
                  <m:oMath xmlns:m="http://schemas.openxmlformats.org/officeDocument/2006/math">
                    <m:r>
                      <a:rPr lang="en-GB" sz="1400" b="0" i="1" smtClean="0">
                        <a:latin typeface="Cambria Math" panose="02040503050406030204" pitchFamily="18" charset="0"/>
                      </a:rPr>
                      <m:t>𝑍</m:t>
                    </m:r>
                    <m:r>
                      <a:rPr lang="en-GB" sz="1400" b="0" i="1" smtClean="0">
                        <a:latin typeface="Cambria Math" panose="02040503050406030204" pitchFamily="18" charset="0"/>
                      </a:rPr>
                      <m:t>−</m:t>
                    </m:r>
                    <m:r>
                      <a:rPr lang="en-GB" sz="1400" b="0" i="1" smtClean="0">
                        <a:latin typeface="Cambria Math" panose="02040503050406030204" pitchFamily="18" charset="0"/>
                      </a:rPr>
                      <m:t>𝑆𝑐𝑜𝑟𝑒</m:t>
                    </m:r>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1.2 ∗ </m:t>
                        </m:r>
                        <m:f>
                          <m:fPr>
                            <m:ctrlPr>
                              <a:rPr lang="en-GB" sz="1400" b="0" i="1" smtClean="0">
                                <a:latin typeface="Cambria Math"/>
                              </a:rPr>
                            </m:ctrlPr>
                          </m:fPr>
                          <m:num>
                            <m:r>
                              <a:rPr lang="en-GB" sz="1400" b="0" i="1" smtClean="0">
                                <a:latin typeface="Cambria Math" panose="02040503050406030204" pitchFamily="18" charset="0"/>
                              </a:rPr>
                              <m:t>𝑊𝑜𝑟𝑘𝑖𝑛𝑔</m:t>
                            </m:r>
                            <m:r>
                              <a:rPr lang="en-GB" sz="1400" b="0" i="1" smtClean="0">
                                <a:latin typeface="Cambria Math" panose="02040503050406030204" pitchFamily="18" charset="0"/>
                              </a:rPr>
                              <m:t> </m:t>
                            </m:r>
                            <m:r>
                              <a:rPr lang="en-GB" sz="1400" b="0" i="1" smtClean="0">
                                <a:latin typeface="Cambria Math" panose="02040503050406030204" pitchFamily="18" charset="0"/>
                              </a:rPr>
                              <m:t>𝐶𝑎𝑝𝑖𝑡𝑎𝑙</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1.4 ∗</m:t>
                        </m:r>
                        <m:f>
                          <m:fPr>
                            <m:ctrlPr>
                              <a:rPr lang="en-GB" sz="1400" b="0" i="1" smtClean="0">
                                <a:latin typeface="Cambria Math"/>
                              </a:rPr>
                            </m:ctrlPr>
                          </m:fPr>
                          <m:num>
                            <m:r>
                              <a:rPr lang="en-GB" sz="1400" b="0" i="1" smtClean="0">
                                <a:latin typeface="Cambria Math" panose="02040503050406030204" pitchFamily="18" charset="0"/>
                              </a:rPr>
                              <m:t>𝑅𝑒𝑡𝑎𝑖𝑛𝑒𝑑</m:t>
                            </m:r>
                            <m:r>
                              <a:rPr lang="en-GB" sz="1400" b="0" i="1" smtClean="0">
                                <a:latin typeface="Cambria Math" panose="02040503050406030204" pitchFamily="18" charset="0"/>
                              </a:rPr>
                              <m:t> </m:t>
                            </m:r>
                            <m:r>
                              <a:rPr lang="en-GB" sz="1400" b="0" i="1" smtClean="0">
                                <a:latin typeface="Cambria Math" panose="02040503050406030204" pitchFamily="18" charset="0"/>
                              </a:rPr>
                              <m:t>𝐸𝑎𝑟𝑛𝑖𝑛𝑔𝑠</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3.3 ∗</m:t>
                        </m:r>
                        <m:f>
                          <m:fPr>
                            <m:ctrlPr>
                              <a:rPr lang="en-GB" sz="1400" b="0" i="1" smtClean="0">
                                <a:latin typeface="Cambria Math"/>
                              </a:rPr>
                            </m:ctrlPr>
                          </m:fPr>
                          <m:num>
                            <m:r>
                              <a:rPr lang="en-GB" sz="1400" b="0" i="1" smtClean="0">
                                <a:latin typeface="Cambria Math" panose="02040503050406030204" pitchFamily="18" charset="0"/>
                              </a:rPr>
                              <m:t>𝐸𝑎𝑟𝑛𝑖𝑛𝑔𝑠</m:t>
                            </m:r>
                            <m:r>
                              <a:rPr lang="en-GB" sz="1400" b="0" i="1" smtClean="0">
                                <a:latin typeface="Cambria Math" panose="02040503050406030204" pitchFamily="18" charset="0"/>
                              </a:rPr>
                              <m:t> </m:t>
                            </m:r>
                            <m:r>
                              <a:rPr lang="en-GB" sz="1400" b="0" i="1" smtClean="0">
                                <a:latin typeface="Cambria Math" panose="02040503050406030204" pitchFamily="18" charset="0"/>
                              </a:rPr>
                              <m:t>𝑏𝑒𝑓𝑜𝑟𝑒</m:t>
                            </m:r>
                            <m:r>
                              <a:rPr lang="en-GB" sz="1400" b="0" i="1" smtClean="0">
                                <a:latin typeface="Cambria Math" panose="02040503050406030204" pitchFamily="18" charset="0"/>
                              </a:rPr>
                              <m:t> </m:t>
                            </m:r>
                            <m:r>
                              <a:rPr lang="en-GB" sz="1400" b="0" i="1" smtClean="0">
                                <a:latin typeface="Cambria Math" panose="02040503050406030204" pitchFamily="18" charset="0"/>
                              </a:rPr>
                              <m:t>𝐼𝑛𝑡𝑒𝑠𝑡𝑒𝑠𝑡</m:t>
                            </m:r>
                            <m:r>
                              <a:rPr lang="en-GB" sz="1400" b="0" i="1" smtClean="0">
                                <a:latin typeface="Cambria Math" panose="02040503050406030204" pitchFamily="18" charset="0"/>
                              </a:rPr>
                              <m:t> </m:t>
                            </m:r>
                            <m:r>
                              <a:rPr lang="en-GB" sz="1400" b="0" i="1" smtClean="0">
                                <a:latin typeface="Cambria Math" panose="02040503050406030204" pitchFamily="18" charset="0"/>
                              </a:rPr>
                              <m:t>𝑎𝑛𝑑</m:t>
                            </m:r>
                            <m:r>
                              <a:rPr lang="en-GB" sz="1400" b="0" i="1" smtClean="0">
                                <a:latin typeface="Cambria Math" panose="02040503050406030204" pitchFamily="18" charset="0"/>
                              </a:rPr>
                              <m:t> </m:t>
                            </m:r>
                            <m:r>
                              <a:rPr lang="en-GB" sz="1400" b="0" i="1" smtClean="0">
                                <a:latin typeface="Cambria Math" panose="02040503050406030204" pitchFamily="18" charset="0"/>
                              </a:rPr>
                              <m:t>𝑇𝑎𝑥</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0.6 ∗</m:t>
                        </m:r>
                        <m:f>
                          <m:fPr>
                            <m:ctrlPr>
                              <a:rPr lang="en-GB" sz="1400" b="0" i="1" smtClean="0">
                                <a:latin typeface="Cambria Math"/>
                              </a:rPr>
                            </m:ctrlPr>
                          </m:fPr>
                          <m:num>
                            <m:r>
                              <a:rPr lang="en-GB" sz="1400" b="0" i="1" smtClean="0">
                                <a:latin typeface="Cambria Math" panose="02040503050406030204" pitchFamily="18" charset="0"/>
                              </a:rPr>
                              <m:t>𝑀𝑎𝑟𝑘𝑒𝑡</m:t>
                            </m:r>
                            <m:r>
                              <a:rPr lang="en-GB" sz="1400" b="0" i="1" smtClean="0">
                                <a:latin typeface="Cambria Math" panose="02040503050406030204" pitchFamily="18" charset="0"/>
                              </a:rPr>
                              <m:t> </m:t>
                            </m:r>
                            <m:r>
                              <a:rPr lang="en-GB" sz="1400" b="0" i="1" smtClean="0">
                                <a:latin typeface="Cambria Math" panose="02040503050406030204" pitchFamily="18" charset="0"/>
                              </a:rPr>
                              <m:t>𝑉𝑎𝑙𝑢𝑒</m:t>
                            </m:r>
                            <m:r>
                              <a:rPr lang="en-GB" sz="1400" b="0" i="1" smtClean="0">
                                <a:latin typeface="Cambria Math" panose="02040503050406030204" pitchFamily="18" charset="0"/>
                              </a:rPr>
                              <m:t> </m:t>
                            </m:r>
                            <m:r>
                              <a:rPr lang="en-GB" sz="1400" b="0" i="1" smtClean="0">
                                <a:latin typeface="Cambria Math" panose="02040503050406030204" pitchFamily="18" charset="0"/>
                              </a:rPr>
                              <m:t>𝑜𝑓</m:t>
                            </m:r>
                            <m:r>
                              <a:rPr lang="en-GB" sz="1400" b="0" i="1" smtClean="0">
                                <a:latin typeface="Cambria Math" panose="02040503050406030204" pitchFamily="18" charset="0"/>
                              </a:rPr>
                              <m:t> </m:t>
                            </m:r>
                            <m:r>
                              <a:rPr lang="en-GB" sz="1400" b="0" i="1" smtClean="0">
                                <a:latin typeface="Cambria Math" panose="02040503050406030204" pitchFamily="18" charset="0"/>
                              </a:rPr>
                              <m:t>𝐸𝑞𝑢𝑖𝑡𝑦</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𝐿𝑖𝑎𝑏𝑖𝑙𝑖𝑡𝑖𝑒𝑠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0.999 ∗</m:t>
                        </m:r>
                        <m:f>
                          <m:fPr>
                            <m:ctrlPr>
                              <a:rPr lang="en-GB" sz="1400" b="0" i="1" smtClean="0">
                                <a:latin typeface="Cambria Math"/>
                              </a:rPr>
                            </m:ctrlPr>
                          </m:fPr>
                          <m:num>
                            <m:r>
                              <a:rPr lang="en-GB" sz="1400" b="0" i="1" smtClean="0">
                                <a:latin typeface="Cambria Math" panose="02040503050406030204" pitchFamily="18" charset="0"/>
                              </a:rPr>
                              <m:t>𝑆𝑎𝑙𝑒𝑠</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oMath>
                </a14:m>
                <a:r>
                  <a:rPr lang="en-GB" sz="1400" dirty="0"/>
                  <a:t> </a:t>
                </a:r>
              </a:p>
            </p:txBody>
          </p:sp>
        </mc:Choice>
        <mc:Fallback xmlns="">
          <p:sp>
            <p:nvSpPr>
              <p:cNvPr id="3" name="Textfeld 2">
                <a:extLst>
                  <a:ext uri="{FF2B5EF4-FFF2-40B4-BE49-F238E27FC236}">
                    <a16:creationId xmlns:a16="http://schemas.microsoft.com/office/drawing/2014/main" id="{43C91CB5-69C6-4C6A-B405-9DB2E59E9E42}"/>
                  </a:ext>
                </a:extLst>
              </p:cNvPr>
              <p:cNvSpPr txBox="1">
                <a:spLocks noRot="1" noChangeAspect="1" noMove="1" noResize="1" noEditPoints="1" noAdjustHandles="1" noChangeArrowheads="1" noChangeShapeType="1" noTextEdit="1"/>
              </p:cNvSpPr>
              <p:nvPr/>
            </p:nvSpPr>
            <p:spPr>
              <a:xfrm>
                <a:off x="162712" y="2202628"/>
                <a:ext cx="12104660" cy="322396"/>
              </a:xfrm>
              <a:prstGeom prst="rect">
                <a:avLst/>
              </a:prstGeom>
              <a:blipFill>
                <a:blip r:embed="rId3"/>
                <a:stretch>
                  <a:fillRect l="-419" t="-3846" b="-26923"/>
                </a:stretch>
              </a:blipFill>
            </p:spPr>
            <p:txBody>
              <a:bodyPr/>
              <a:lstStyle/>
              <a:p>
                <a:r>
                  <a:rPr lang="en-BA">
                    <a:noFill/>
                  </a:rPr>
                  <a:t> </a:t>
                </a:r>
              </a:p>
            </p:txBody>
          </p:sp>
        </mc:Fallback>
      </mc:AlternateContent>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809414"/>
            <a:ext cx="6705480" cy="26441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400" b="1" dirty="0">
                <a:solidFill>
                  <a:schemeClr val="tx1"/>
                </a:solidFill>
                <a:latin typeface="+mj-lt"/>
                <a:ea typeface="Open Sans Light" panose="020B0306030504020204" pitchFamily="34" charset="0"/>
                <a:cs typeface="Open Sans Light" panose="020B0306030504020204" pitchFamily="34" charset="0"/>
              </a:rPr>
              <a:t>Interpretation</a:t>
            </a:r>
          </a:p>
        </p:txBody>
      </p:sp>
      <p:graphicFrame>
        <p:nvGraphicFramePr>
          <p:cNvPr id="5" name="Tabelle 7">
            <a:extLst>
              <a:ext uri="{FF2B5EF4-FFF2-40B4-BE49-F238E27FC236}">
                <a16:creationId xmlns:a16="http://schemas.microsoft.com/office/drawing/2014/main" xmlns="" id="{6A3BE79D-3F7B-43B2-8BAE-3FF1271F1037}"/>
              </a:ext>
            </a:extLst>
          </p:cNvPr>
          <p:cNvGraphicFramePr>
            <a:graphicFrameLocks noGrp="1"/>
          </p:cNvGraphicFramePr>
          <p:nvPr/>
        </p:nvGraphicFramePr>
        <p:xfrm>
          <a:off x="162712" y="3156994"/>
          <a:ext cx="11821308" cy="2413000"/>
        </p:xfrm>
        <a:graphic>
          <a:graphicData uri="http://schemas.openxmlformats.org/drawingml/2006/table">
            <a:tbl>
              <a:tblPr firstRow="1" bandRow="1">
                <a:tableStyleId>{5C22544A-7EE6-4342-B048-85BDC9FD1C3A}</a:tableStyleId>
              </a:tblPr>
              <a:tblGrid>
                <a:gridCol w="3940436">
                  <a:extLst>
                    <a:ext uri="{9D8B030D-6E8A-4147-A177-3AD203B41FA5}">
                      <a16:colId xmlns:a16="http://schemas.microsoft.com/office/drawing/2014/main" xmlns="" val="2180288925"/>
                    </a:ext>
                  </a:extLst>
                </a:gridCol>
                <a:gridCol w="3940436">
                  <a:extLst>
                    <a:ext uri="{9D8B030D-6E8A-4147-A177-3AD203B41FA5}">
                      <a16:colId xmlns:a16="http://schemas.microsoft.com/office/drawing/2014/main" xmlns="" val="2725146013"/>
                    </a:ext>
                  </a:extLst>
                </a:gridCol>
                <a:gridCol w="3940436">
                  <a:extLst>
                    <a:ext uri="{9D8B030D-6E8A-4147-A177-3AD203B41FA5}">
                      <a16:colId xmlns:a16="http://schemas.microsoft.com/office/drawing/2014/main" xmlns="" val="2180498012"/>
                    </a:ext>
                  </a:extLst>
                </a:gridCol>
              </a:tblGrid>
              <a:tr h="370840">
                <a:tc>
                  <a:txBody>
                    <a:bodyPr/>
                    <a:lstStyle/>
                    <a:p>
                      <a:pPr algn="ctr"/>
                      <a:r>
                        <a:rPr lang="en-GB" sz="1600" dirty="0"/>
                        <a:t>Red Zone</a:t>
                      </a:r>
                    </a:p>
                  </a:txBody>
                  <a:tcPr>
                    <a:solidFill>
                      <a:srgbClr val="E53292"/>
                    </a:solidFill>
                  </a:tcPr>
                </a:tc>
                <a:tc>
                  <a:txBody>
                    <a:bodyPr/>
                    <a:lstStyle/>
                    <a:p>
                      <a:pPr algn="ctr"/>
                      <a:r>
                        <a:rPr lang="en-GB" sz="1600" dirty="0"/>
                        <a:t>Grey Zone</a:t>
                      </a:r>
                    </a:p>
                  </a:txBody>
                  <a:tcPr>
                    <a:solidFill>
                      <a:schemeClr val="bg2">
                        <a:lumMod val="25000"/>
                      </a:schemeClr>
                    </a:solidFill>
                  </a:tcPr>
                </a:tc>
                <a:tc>
                  <a:txBody>
                    <a:bodyPr/>
                    <a:lstStyle/>
                    <a:p>
                      <a:pPr algn="ctr"/>
                      <a:r>
                        <a:rPr lang="en-GB" sz="1600" dirty="0"/>
                        <a:t>Safe Zone</a:t>
                      </a:r>
                    </a:p>
                  </a:txBody>
                  <a:tcPr>
                    <a:solidFill>
                      <a:schemeClr val="accent6"/>
                    </a:solidFill>
                  </a:tcPr>
                </a:tc>
                <a:extLst>
                  <a:ext uri="{0D108BD9-81ED-4DB2-BD59-A6C34878D82A}">
                    <a16:rowId xmlns:a16="http://schemas.microsoft.com/office/drawing/2014/main" xmlns="" val="3962135646"/>
                  </a:ext>
                </a:extLst>
              </a:tr>
              <a:tr h="370840">
                <a:tc>
                  <a:txBody>
                    <a:bodyPr/>
                    <a:lstStyle/>
                    <a:p>
                      <a:pPr marL="0" indent="0" algn="ctr">
                        <a:buFont typeface="Wingdings" panose="05000000000000000000" pitchFamily="2" charset="2"/>
                        <a:buNone/>
                      </a:pPr>
                      <a:r>
                        <a:rPr lang="en-GB" sz="1600" b="1" dirty="0"/>
                        <a:t>Z-Score below 1.8</a:t>
                      </a:r>
                      <a:br>
                        <a:rPr lang="en-GB" sz="1600" b="1" dirty="0"/>
                      </a:br>
                      <a:endParaRPr lang="en-GB" sz="1600" b="1" dirty="0"/>
                    </a:p>
                    <a:p>
                      <a:pPr marL="0" indent="0" algn="l">
                        <a:buFont typeface="Wingdings" panose="05000000000000000000" pitchFamily="2" charset="2"/>
                        <a:buNone/>
                      </a:pPr>
                      <a:r>
                        <a:rPr lang="en-GB" sz="1600" dirty="0"/>
                        <a:t> Any score below 1.8 indicates huge financial distress. The lower the score, the more danger there is that the company might soon become insolvent.</a:t>
                      </a:r>
                    </a:p>
                  </a:txBody>
                  <a:tcPr/>
                </a:tc>
                <a:tc>
                  <a:txBody>
                    <a:bodyPr/>
                    <a:lstStyle/>
                    <a:p>
                      <a:pPr marL="0" indent="0" algn="ctr">
                        <a:buFont typeface="Wingdings" panose="05000000000000000000" pitchFamily="2" charset="2"/>
                        <a:buNone/>
                      </a:pPr>
                      <a:r>
                        <a:rPr lang="en-GB" sz="1600" b="1" dirty="0"/>
                        <a:t>Z-Score from 1.8 to 2.99</a:t>
                      </a:r>
                      <a:br>
                        <a:rPr lang="en-GB" sz="1600" b="1" dirty="0"/>
                      </a:br>
                      <a:endParaRPr lang="en-GB" sz="1600" b="1" dirty="0"/>
                    </a:p>
                    <a:p>
                      <a:pPr marL="0" indent="0" algn="l">
                        <a:buFont typeface="Wingdings" panose="05000000000000000000" pitchFamily="2" charset="2"/>
                        <a:buNone/>
                      </a:pPr>
                      <a:r>
                        <a:rPr lang="en-GB" sz="1600" dirty="0"/>
                        <a:t>his range is considered a “</a:t>
                      </a:r>
                      <a:r>
                        <a:rPr lang="en-GB" sz="1600" dirty="0" err="1"/>
                        <a:t>gray</a:t>
                      </a:r>
                      <a:r>
                        <a:rPr lang="en-GB" sz="1600" dirty="0"/>
                        <a:t> area.” Companies which have a score lying in this range are not very safe. Their finances are not stable and the companies may get into the “danger zone” if there are no improvements.</a:t>
                      </a:r>
                    </a:p>
                  </a:txBody>
                  <a:tcPr/>
                </a:tc>
                <a:tc>
                  <a:txBody>
                    <a:bodyPr/>
                    <a:lstStyle/>
                    <a:p>
                      <a:pPr marL="0" indent="0" algn="ctr">
                        <a:buFont typeface="Wingdings" panose="05000000000000000000" pitchFamily="2" charset="2"/>
                        <a:buNone/>
                      </a:pPr>
                      <a:r>
                        <a:rPr lang="en-GB" sz="1600" b="1" dirty="0"/>
                        <a:t>Z-Score of 3 or above</a:t>
                      </a:r>
                      <a:br>
                        <a:rPr lang="en-GB" sz="1600" b="1" dirty="0"/>
                      </a:br>
                      <a:endParaRPr lang="en-GB" sz="1600" b="1" dirty="0"/>
                    </a:p>
                    <a:p>
                      <a:pPr marL="0" indent="0" algn="l">
                        <a:buFont typeface="Wingdings" panose="05000000000000000000" pitchFamily="2" charset="2"/>
                        <a:buNone/>
                      </a:pPr>
                      <a:r>
                        <a:rPr lang="en-GB" sz="1600" dirty="0"/>
                        <a:t>Score of 3 and above – a score of more than 3 indicates that the company is in the “safe zone.” This means that the company’s financial status is okay. It is financially healthy, and the risk of bankruptcy is low.</a:t>
                      </a:r>
                    </a:p>
                  </a:txBody>
                  <a:tcPr/>
                </a:tc>
                <a:extLst>
                  <a:ext uri="{0D108BD9-81ED-4DB2-BD59-A6C34878D82A}">
                    <a16:rowId xmlns:a16="http://schemas.microsoft.com/office/drawing/2014/main" xmlns="" val="1412673293"/>
                  </a:ext>
                </a:extLst>
              </a:tr>
            </a:tbl>
          </a:graphicData>
        </a:graphic>
      </p:graphicFrame>
      <p:grpSp>
        <p:nvGrpSpPr>
          <p:cNvPr id="10" name="Gruppieren 9">
            <a:extLst>
              <a:ext uri="{FF2B5EF4-FFF2-40B4-BE49-F238E27FC236}">
                <a16:creationId xmlns:a16="http://schemas.microsoft.com/office/drawing/2014/main" xmlns="" id="{7AF5B7BA-3DAD-4B80-8040-0A57BD1683F1}"/>
              </a:ext>
            </a:extLst>
          </p:cNvPr>
          <p:cNvGrpSpPr/>
          <p:nvPr/>
        </p:nvGrpSpPr>
        <p:grpSpPr>
          <a:xfrm>
            <a:off x="95104" y="2065139"/>
            <a:ext cx="5834493" cy="4544294"/>
            <a:chOff x="95104" y="2065139"/>
            <a:chExt cx="5834493" cy="4544294"/>
          </a:xfrm>
        </p:grpSpPr>
        <p:sp>
          <p:nvSpPr>
            <p:cNvPr id="9" name="Textfeld 8">
              <a:extLst>
                <a:ext uri="{FF2B5EF4-FFF2-40B4-BE49-F238E27FC236}">
                  <a16:creationId xmlns:a16="http://schemas.microsoft.com/office/drawing/2014/main" xmlns="" id="{B9BD9C08-C649-45E3-A3D4-73C266847B3A}"/>
                </a:ext>
              </a:extLst>
            </p:cNvPr>
            <p:cNvSpPr txBox="1"/>
            <p:nvPr/>
          </p:nvSpPr>
          <p:spPr>
            <a:xfrm>
              <a:off x="2716698" y="2065139"/>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2" name="Textfeld 11">
                  <a:extLst>
                    <a:ext uri="{FF2B5EF4-FFF2-40B4-BE49-F238E27FC236}">
                      <a16:creationId xmlns:a16="http://schemas.microsoft.com/office/drawing/2014/main" xmlns="" id="{CC304B3F-07F9-4CD4-A820-3DC90C49295B}"/>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2" name="Textfeld 11">
                  <a:extLst>
                    <a:ext uri="{FF2B5EF4-FFF2-40B4-BE49-F238E27FC236}">
                      <a16:creationId xmlns:a16="http://schemas.microsoft.com/office/drawing/2014/main" id="{CC304B3F-07F9-4CD4-A820-3DC90C49295B}"/>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4"/>
                  <a:stretch>
                    <a:fillRect l="-443" t="-10000" r="-222" b="-35000"/>
                  </a:stretch>
                </a:blipFill>
              </p:spPr>
              <p:txBody>
                <a:bodyPr/>
                <a:lstStyle/>
                <a:p>
                  <a:r>
                    <a:rPr lang="en-BA">
                      <a:noFill/>
                    </a:rPr>
                    <a:t> </a:t>
                  </a:r>
                </a:p>
              </p:txBody>
            </p:sp>
          </mc:Fallback>
        </mc:AlternateContent>
        <p:sp>
          <p:nvSpPr>
            <p:cNvPr id="13" name="Textfeld 12">
              <a:extLst>
                <a:ext uri="{FF2B5EF4-FFF2-40B4-BE49-F238E27FC236}">
                  <a16:creationId xmlns:a16="http://schemas.microsoft.com/office/drawing/2014/main" xmlns="" id="{CA82A27F-0D34-4AE5-97D3-6145E3B3EC1C}"/>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1934306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060616" y="617582"/>
            <a:ext cx="8852375" cy="697353"/>
          </a:xfrm>
        </p:spPr>
        <p:txBody>
          <a:bodyPr>
            <a:normAutofit fontScale="77500" lnSpcReduction="20000"/>
          </a:bodyPr>
          <a:lstStyle/>
          <a:p>
            <a:r>
              <a:rPr lang="en-GB" spc="31" dirty="0">
                <a:latin typeface="Arial"/>
                <a:cs typeface="Arial"/>
              </a:rPr>
              <a:t>Altman Z-Score for Public Manufacturing Companies</a:t>
            </a:r>
            <a:r>
              <a:rPr lang="en-GB" dirty="0"/>
              <a:t> </a:t>
            </a:r>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xmlns="" id="{43C91CB5-69C6-4C6A-B405-9DB2E59E9E42}"/>
                  </a:ext>
                </a:extLst>
              </p:cNvPr>
              <p:cNvSpPr txBox="1"/>
              <p:nvPr/>
            </p:nvSpPr>
            <p:spPr>
              <a:xfrm>
                <a:off x="162712" y="2202628"/>
                <a:ext cx="12104660" cy="322396"/>
              </a:xfrm>
              <a:prstGeom prst="rect">
                <a:avLst/>
              </a:prstGeom>
              <a:noFill/>
            </p:spPr>
            <p:txBody>
              <a:bodyPr wrap="none" lIns="0" tIns="0" rIns="0" bIns="0" rtlCol="0">
                <a:spAutoFit/>
              </a:bodyPr>
              <a:lstStyle/>
              <a:p>
                <a14:m>
                  <m:oMath xmlns:m="http://schemas.openxmlformats.org/officeDocument/2006/math">
                    <m:r>
                      <a:rPr lang="en-GB" sz="1400" b="0" i="1" smtClean="0">
                        <a:latin typeface="Cambria Math" panose="02040503050406030204" pitchFamily="18" charset="0"/>
                      </a:rPr>
                      <m:t>𝑍</m:t>
                    </m:r>
                    <m:r>
                      <a:rPr lang="en-GB" sz="1400" b="0" i="1" smtClean="0">
                        <a:latin typeface="Cambria Math" panose="02040503050406030204" pitchFamily="18" charset="0"/>
                      </a:rPr>
                      <m:t>−</m:t>
                    </m:r>
                    <m:r>
                      <a:rPr lang="en-GB" sz="1400" b="0" i="1" smtClean="0">
                        <a:latin typeface="Cambria Math" panose="02040503050406030204" pitchFamily="18" charset="0"/>
                      </a:rPr>
                      <m:t>𝑆𝑐𝑜𝑟𝑒</m:t>
                    </m:r>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1.2 ∗ </m:t>
                        </m:r>
                        <m:f>
                          <m:fPr>
                            <m:ctrlPr>
                              <a:rPr lang="en-GB" sz="1400" b="0" i="1" smtClean="0">
                                <a:latin typeface="Cambria Math"/>
                              </a:rPr>
                            </m:ctrlPr>
                          </m:fPr>
                          <m:num>
                            <m:r>
                              <a:rPr lang="en-GB" sz="1400" b="0" i="1" smtClean="0">
                                <a:latin typeface="Cambria Math" panose="02040503050406030204" pitchFamily="18" charset="0"/>
                              </a:rPr>
                              <m:t>𝑊𝑜𝑟𝑘𝑖𝑛𝑔</m:t>
                            </m:r>
                            <m:r>
                              <a:rPr lang="en-GB" sz="1400" b="0" i="1" smtClean="0">
                                <a:latin typeface="Cambria Math" panose="02040503050406030204" pitchFamily="18" charset="0"/>
                              </a:rPr>
                              <m:t> </m:t>
                            </m:r>
                            <m:r>
                              <a:rPr lang="en-GB" sz="1400" b="0" i="1" smtClean="0">
                                <a:latin typeface="Cambria Math" panose="02040503050406030204" pitchFamily="18" charset="0"/>
                              </a:rPr>
                              <m:t>𝐶𝑎𝑝𝑖𝑡𝑎𝑙</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1.4 ∗</m:t>
                        </m:r>
                        <m:f>
                          <m:fPr>
                            <m:ctrlPr>
                              <a:rPr lang="en-GB" sz="1400" b="0" i="1" smtClean="0">
                                <a:latin typeface="Cambria Math"/>
                              </a:rPr>
                            </m:ctrlPr>
                          </m:fPr>
                          <m:num>
                            <m:r>
                              <a:rPr lang="en-GB" sz="1400" b="0" i="1" smtClean="0">
                                <a:latin typeface="Cambria Math" panose="02040503050406030204" pitchFamily="18" charset="0"/>
                              </a:rPr>
                              <m:t>𝑅𝑒𝑡𝑎𝑖𝑛𝑒𝑑</m:t>
                            </m:r>
                            <m:r>
                              <a:rPr lang="en-GB" sz="1400" b="0" i="1" smtClean="0">
                                <a:latin typeface="Cambria Math" panose="02040503050406030204" pitchFamily="18" charset="0"/>
                              </a:rPr>
                              <m:t> </m:t>
                            </m:r>
                            <m:r>
                              <a:rPr lang="en-GB" sz="1400" b="0" i="1" smtClean="0">
                                <a:latin typeface="Cambria Math" panose="02040503050406030204" pitchFamily="18" charset="0"/>
                              </a:rPr>
                              <m:t>𝐸𝑎𝑟𝑛𝑖𝑛𝑔𝑠</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3.3 ∗</m:t>
                        </m:r>
                        <m:f>
                          <m:fPr>
                            <m:ctrlPr>
                              <a:rPr lang="en-GB" sz="1400" b="0" i="1" smtClean="0">
                                <a:latin typeface="Cambria Math"/>
                              </a:rPr>
                            </m:ctrlPr>
                          </m:fPr>
                          <m:num>
                            <m:r>
                              <a:rPr lang="en-GB" sz="1400" b="0" i="1" smtClean="0">
                                <a:latin typeface="Cambria Math" panose="02040503050406030204" pitchFamily="18" charset="0"/>
                              </a:rPr>
                              <m:t>𝐸𝑎𝑟𝑛𝑖𝑛𝑔𝑠</m:t>
                            </m:r>
                            <m:r>
                              <a:rPr lang="en-GB" sz="1400" b="0" i="1" smtClean="0">
                                <a:latin typeface="Cambria Math" panose="02040503050406030204" pitchFamily="18" charset="0"/>
                              </a:rPr>
                              <m:t> </m:t>
                            </m:r>
                            <m:r>
                              <a:rPr lang="en-GB" sz="1400" b="0" i="1" smtClean="0">
                                <a:latin typeface="Cambria Math" panose="02040503050406030204" pitchFamily="18" charset="0"/>
                              </a:rPr>
                              <m:t>𝑏𝑒𝑓𝑜𝑟𝑒</m:t>
                            </m:r>
                            <m:r>
                              <a:rPr lang="en-GB" sz="1400" b="0" i="1" smtClean="0">
                                <a:latin typeface="Cambria Math" panose="02040503050406030204" pitchFamily="18" charset="0"/>
                              </a:rPr>
                              <m:t> </m:t>
                            </m:r>
                            <m:r>
                              <a:rPr lang="en-GB" sz="1400" b="0" i="1" smtClean="0">
                                <a:latin typeface="Cambria Math" panose="02040503050406030204" pitchFamily="18" charset="0"/>
                              </a:rPr>
                              <m:t>𝐼𝑛𝑡𝑒𝑠𝑡𝑒𝑠𝑡</m:t>
                            </m:r>
                            <m:r>
                              <a:rPr lang="en-GB" sz="1400" b="0" i="1" smtClean="0">
                                <a:latin typeface="Cambria Math" panose="02040503050406030204" pitchFamily="18" charset="0"/>
                              </a:rPr>
                              <m:t> </m:t>
                            </m:r>
                            <m:r>
                              <a:rPr lang="en-GB" sz="1400" b="0" i="1" smtClean="0">
                                <a:latin typeface="Cambria Math" panose="02040503050406030204" pitchFamily="18" charset="0"/>
                              </a:rPr>
                              <m:t>𝑎𝑛𝑑</m:t>
                            </m:r>
                            <m:r>
                              <a:rPr lang="en-GB" sz="1400" b="0" i="1" smtClean="0">
                                <a:latin typeface="Cambria Math" panose="02040503050406030204" pitchFamily="18" charset="0"/>
                              </a:rPr>
                              <m:t> </m:t>
                            </m:r>
                            <m:r>
                              <a:rPr lang="en-GB" sz="1400" b="0" i="1" smtClean="0">
                                <a:latin typeface="Cambria Math" panose="02040503050406030204" pitchFamily="18" charset="0"/>
                              </a:rPr>
                              <m:t>𝑇𝑎𝑥</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0.6 ∗</m:t>
                        </m:r>
                        <m:f>
                          <m:fPr>
                            <m:ctrlPr>
                              <a:rPr lang="en-GB" sz="1400" b="0" i="1" smtClean="0">
                                <a:latin typeface="Cambria Math"/>
                              </a:rPr>
                            </m:ctrlPr>
                          </m:fPr>
                          <m:num>
                            <m:r>
                              <a:rPr lang="en-GB" sz="1400" b="0" i="1" smtClean="0">
                                <a:latin typeface="Cambria Math" panose="02040503050406030204" pitchFamily="18" charset="0"/>
                              </a:rPr>
                              <m:t>𝑀𝑎𝑟𝑘𝑒𝑡</m:t>
                            </m:r>
                            <m:r>
                              <a:rPr lang="en-GB" sz="1400" b="0" i="1" smtClean="0">
                                <a:latin typeface="Cambria Math" panose="02040503050406030204" pitchFamily="18" charset="0"/>
                              </a:rPr>
                              <m:t> </m:t>
                            </m:r>
                            <m:r>
                              <a:rPr lang="en-GB" sz="1400" b="0" i="1" smtClean="0">
                                <a:latin typeface="Cambria Math" panose="02040503050406030204" pitchFamily="18" charset="0"/>
                              </a:rPr>
                              <m:t>𝑉𝑎𝑙𝑢𝑒</m:t>
                            </m:r>
                            <m:r>
                              <a:rPr lang="en-GB" sz="1400" b="0" i="1" smtClean="0">
                                <a:latin typeface="Cambria Math" panose="02040503050406030204" pitchFamily="18" charset="0"/>
                              </a:rPr>
                              <m:t> </m:t>
                            </m:r>
                            <m:r>
                              <a:rPr lang="en-GB" sz="1400" b="0" i="1" smtClean="0">
                                <a:latin typeface="Cambria Math" panose="02040503050406030204" pitchFamily="18" charset="0"/>
                              </a:rPr>
                              <m:t>𝑜𝑓</m:t>
                            </m:r>
                            <m:r>
                              <a:rPr lang="en-GB" sz="1400" b="0" i="1" smtClean="0">
                                <a:latin typeface="Cambria Math" panose="02040503050406030204" pitchFamily="18" charset="0"/>
                              </a:rPr>
                              <m:t> </m:t>
                            </m:r>
                            <m:r>
                              <a:rPr lang="en-GB" sz="1400" b="0" i="1" smtClean="0">
                                <a:latin typeface="Cambria Math" panose="02040503050406030204" pitchFamily="18" charset="0"/>
                              </a:rPr>
                              <m:t>𝐸𝑞𝑢𝑖𝑡𝑦</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𝐿𝑖𝑎𝑏𝑖𝑙𝑖𝑡𝑖𝑒𝑠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0.999 ∗</m:t>
                        </m:r>
                        <m:f>
                          <m:fPr>
                            <m:ctrlPr>
                              <a:rPr lang="en-GB" sz="1400" b="0" i="1" smtClean="0">
                                <a:latin typeface="Cambria Math"/>
                              </a:rPr>
                            </m:ctrlPr>
                          </m:fPr>
                          <m:num>
                            <m:r>
                              <a:rPr lang="en-GB" sz="1400" b="0" i="1" smtClean="0">
                                <a:latin typeface="Cambria Math" panose="02040503050406030204" pitchFamily="18" charset="0"/>
                              </a:rPr>
                              <m:t>𝑆𝑎𝑙𝑒𝑠</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oMath>
                </a14:m>
                <a:r>
                  <a:rPr lang="en-GB" sz="1400" dirty="0"/>
                  <a:t> </a:t>
                </a:r>
              </a:p>
            </p:txBody>
          </p:sp>
        </mc:Choice>
        <mc:Fallback xmlns="">
          <p:sp>
            <p:nvSpPr>
              <p:cNvPr id="3" name="Textfeld 2">
                <a:extLst>
                  <a:ext uri="{FF2B5EF4-FFF2-40B4-BE49-F238E27FC236}">
                    <a16:creationId xmlns:a16="http://schemas.microsoft.com/office/drawing/2014/main" id="{43C91CB5-69C6-4C6A-B405-9DB2E59E9E42}"/>
                  </a:ext>
                </a:extLst>
              </p:cNvPr>
              <p:cNvSpPr txBox="1">
                <a:spLocks noRot="1" noChangeAspect="1" noMove="1" noResize="1" noEditPoints="1" noAdjustHandles="1" noChangeArrowheads="1" noChangeShapeType="1" noTextEdit="1"/>
              </p:cNvSpPr>
              <p:nvPr/>
            </p:nvSpPr>
            <p:spPr>
              <a:xfrm>
                <a:off x="162712" y="2202628"/>
                <a:ext cx="12104660" cy="322396"/>
              </a:xfrm>
              <a:prstGeom prst="rect">
                <a:avLst/>
              </a:prstGeom>
              <a:blipFill>
                <a:blip r:embed="rId3"/>
                <a:stretch>
                  <a:fillRect l="-504" b="-13208"/>
                </a:stretch>
              </a:blipFill>
            </p:spPr>
            <p:txBody>
              <a:bodyPr/>
              <a:lstStyle/>
              <a:p>
                <a:r>
                  <a:rPr lang="en-GB">
                    <a:noFill/>
                  </a:rPr>
                  <a:t> </a:t>
                </a:r>
              </a:p>
            </p:txBody>
          </p:sp>
        </mc:Fallback>
      </mc:AlternateContent>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6441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4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734108"/>
            <a:ext cx="6705480" cy="187261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Example</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Assets: 			2,000,000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Working Capital:		3,500,000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Liabilities: 		3,900,000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Retained Earnings: 		800,000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Earnings Before Interests and Tax:	1,200,000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Sales Total:			3,500,000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Market Value of Equity:		4,000,000 	</a:t>
            </a:r>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xmlns="" id="{5010EA07-FDCE-40E8-ABF0-20697A78924C}"/>
                  </a:ext>
                </a:extLst>
              </p:cNvPr>
              <p:cNvSpPr txBox="1"/>
              <p:nvPr/>
            </p:nvSpPr>
            <p:spPr>
              <a:xfrm>
                <a:off x="162712" y="4722786"/>
                <a:ext cx="9015994" cy="368499"/>
              </a:xfrm>
              <a:prstGeom prst="rect">
                <a:avLst/>
              </a:prstGeom>
              <a:noFill/>
            </p:spPr>
            <p:txBody>
              <a:bodyPr wrap="none" lIns="0" tIns="0" rIns="0" bIns="0" rtlCol="0">
                <a:spAutoFit/>
              </a:bodyPr>
              <a:lstStyle/>
              <a:p>
                <a14:m>
                  <m:oMath xmlns:m="http://schemas.openxmlformats.org/officeDocument/2006/math">
                    <m:r>
                      <a:rPr lang="en-GB" sz="1600" b="0" i="1" smtClean="0">
                        <a:latin typeface="Cambria Math" panose="02040503050406030204" pitchFamily="18" charset="0"/>
                      </a:rPr>
                      <m:t>𝑍</m:t>
                    </m:r>
                    <m:r>
                      <a:rPr lang="en-GB" sz="1600" b="0" i="1" smtClean="0">
                        <a:latin typeface="Cambria Math" panose="02040503050406030204" pitchFamily="18" charset="0"/>
                      </a:rPr>
                      <m:t>−</m:t>
                    </m:r>
                    <m:r>
                      <a:rPr lang="en-GB" sz="1600" b="0" i="1" smtClean="0">
                        <a:latin typeface="Cambria Math" panose="02040503050406030204" pitchFamily="18" charset="0"/>
                      </a:rPr>
                      <m:t>𝑆𝑐𝑜𝑟𝑒</m:t>
                    </m:r>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1.2 ∗ </m:t>
                        </m:r>
                        <m:f>
                          <m:fPr>
                            <m:ctrlPr>
                              <a:rPr lang="en-GB" sz="1600" b="0" i="1" smtClean="0">
                                <a:latin typeface="Cambria Math"/>
                              </a:rPr>
                            </m:ctrlPr>
                          </m:fPr>
                          <m:num>
                            <m:r>
                              <a:rPr lang="en-GB" sz="1600" b="0" i="1" smtClean="0">
                                <a:latin typeface="Cambria Math" panose="02040503050406030204" pitchFamily="18" charset="0"/>
                              </a:rPr>
                              <m:t>3500000</m:t>
                            </m:r>
                          </m:num>
                          <m:den>
                            <m:r>
                              <a:rPr lang="en-GB" sz="1600" b="0" i="1" smtClean="0">
                                <a:latin typeface="Cambria Math" panose="02040503050406030204" pitchFamily="18" charset="0"/>
                              </a:rPr>
                              <m:t>2000000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1.4 ∗</m:t>
                        </m:r>
                        <m:f>
                          <m:fPr>
                            <m:ctrlPr>
                              <a:rPr lang="en-GB" sz="1600" b="0" i="1" smtClean="0">
                                <a:latin typeface="Cambria Math"/>
                              </a:rPr>
                            </m:ctrlPr>
                          </m:fPr>
                          <m:num>
                            <m:r>
                              <a:rPr lang="en-GB" sz="1600" b="0" i="1" smtClean="0">
                                <a:latin typeface="Cambria Math" panose="02040503050406030204" pitchFamily="18" charset="0"/>
                              </a:rPr>
                              <m:t>800000</m:t>
                            </m:r>
                          </m:num>
                          <m:den>
                            <m:r>
                              <a:rPr lang="en-GB" sz="1600" i="1">
                                <a:latin typeface="Cambria Math" panose="02040503050406030204" pitchFamily="18" charset="0"/>
                              </a:rPr>
                              <m:t>2</m:t>
                            </m:r>
                            <m:r>
                              <a:rPr lang="en-GB" sz="1600" b="0" i="1" smtClean="0">
                                <a:latin typeface="Cambria Math" panose="02040503050406030204" pitchFamily="18" charset="0"/>
                              </a:rPr>
                              <m:t>0</m:t>
                            </m:r>
                            <m:r>
                              <a:rPr lang="en-GB" sz="1600" i="1">
                                <a:latin typeface="Cambria Math" panose="02040503050406030204" pitchFamily="18" charset="0"/>
                              </a:rPr>
                              <m:t>00000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3.3 ∗</m:t>
                        </m:r>
                        <m:f>
                          <m:fPr>
                            <m:ctrlPr>
                              <a:rPr lang="en-GB" sz="1600" b="0" i="1" smtClean="0">
                                <a:latin typeface="Cambria Math"/>
                              </a:rPr>
                            </m:ctrlPr>
                          </m:fPr>
                          <m:num>
                            <m:r>
                              <a:rPr lang="en-GB" sz="1600" b="0" i="1" smtClean="0">
                                <a:latin typeface="Cambria Math" panose="02040503050406030204" pitchFamily="18" charset="0"/>
                              </a:rPr>
                              <m:t>1200000</m:t>
                            </m:r>
                          </m:num>
                          <m:den>
                            <m:r>
                              <a:rPr lang="en-GB" sz="1600" i="1">
                                <a:latin typeface="Cambria Math" panose="02040503050406030204" pitchFamily="18" charset="0"/>
                              </a:rPr>
                              <m:t>200</m:t>
                            </m:r>
                            <m:r>
                              <a:rPr lang="en-GB" sz="1600" b="0" i="1" smtClean="0">
                                <a:latin typeface="Cambria Math" panose="02040503050406030204" pitchFamily="18" charset="0"/>
                              </a:rPr>
                              <m:t>0</m:t>
                            </m:r>
                            <m:r>
                              <a:rPr lang="en-GB" sz="1600" i="1">
                                <a:latin typeface="Cambria Math" panose="02040503050406030204" pitchFamily="18" charset="0"/>
                              </a:rPr>
                              <m:t>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0.6 ∗</m:t>
                        </m:r>
                        <m:f>
                          <m:fPr>
                            <m:ctrlPr>
                              <a:rPr lang="en-GB" sz="1600" b="0" i="1" smtClean="0">
                                <a:latin typeface="Cambria Math"/>
                              </a:rPr>
                            </m:ctrlPr>
                          </m:fPr>
                          <m:num>
                            <m:r>
                              <a:rPr lang="en-GB" sz="1600" b="0" i="1" smtClean="0">
                                <a:latin typeface="Cambria Math" panose="02040503050406030204" pitchFamily="18" charset="0"/>
                              </a:rPr>
                              <m:t>4000000</m:t>
                            </m:r>
                          </m:num>
                          <m:den>
                            <m:r>
                              <a:rPr lang="en-GB" sz="1600" b="0" i="1" smtClean="0">
                                <a:latin typeface="Cambria Math" panose="02040503050406030204" pitchFamily="18" charset="0"/>
                              </a:rPr>
                              <m:t>3900000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0.999 ∗</m:t>
                        </m:r>
                        <m:f>
                          <m:fPr>
                            <m:ctrlPr>
                              <a:rPr lang="en-GB" sz="1600" b="0" i="1" smtClean="0">
                                <a:latin typeface="Cambria Math"/>
                              </a:rPr>
                            </m:ctrlPr>
                          </m:fPr>
                          <m:num>
                            <m:r>
                              <a:rPr lang="en-GB" sz="1600" b="0" i="1" smtClean="0">
                                <a:latin typeface="Cambria Math" panose="02040503050406030204" pitchFamily="18" charset="0"/>
                              </a:rPr>
                              <m:t>3500000</m:t>
                            </m:r>
                          </m:num>
                          <m:den>
                            <m:r>
                              <a:rPr lang="en-GB" sz="1600" i="1">
                                <a:latin typeface="Cambria Math" panose="02040503050406030204" pitchFamily="18" charset="0"/>
                              </a:rPr>
                              <m:t>200</m:t>
                            </m:r>
                            <m:r>
                              <a:rPr lang="en-GB" sz="1600" b="0" i="1" smtClean="0">
                                <a:latin typeface="Cambria Math" panose="02040503050406030204" pitchFamily="18" charset="0"/>
                              </a:rPr>
                              <m:t>0</m:t>
                            </m:r>
                            <m:r>
                              <a:rPr lang="en-GB" sz="1600" i="1">
                                <a:latin typeface="Cambria Math" panose="02040503050406030204" pitchFamily="18" charset="0"/>
                              </a:rPr>
                              <m:t>000</m:t>
                            </m:r>
                          </m:den>
                        </m:f>
                      </m:e>
                    </m:d>
                  </m:oMath>
                </a14:m>
                <a:r>
                  <a:rPr lang="en-GB" sz="1600" dirty="0"/>
                  <a:t> </a:t>
                </a:r>
              </a:p>
            </p:txBody>
          </p:sp>
        </mc:Choice>
        <mc:Fallback xmlns="">
          <p:sp>
            <p:nvSpPr>
              <p:cNvPr id="8" name="Textfeld 7">
                <a:extLst>
                  <a:ext uri="{FF2B5EF4-FFF2-40B4-BE49-F238E27FC236}">
                    <a16:creationId xmlns:a16="http://schemas.microsoft.com/office/drawing/2014/main" id="{5010EA07-FDCE-40E8-ABF0-20697A78924C}"/>
                  </a:ext>
                </a:extLst>
              </p:cNvPr>
              <p:cNvSpPr txBox="1">
                <a:spLocks noRot="1" noChangeAspect="1" noMove="1" noResize="1" noEditPoints="1" noAdjustHandles="1" noChangeArrowheads="1" noChangeShapeType="1" noTextEdit="1"/>
              </p:cNvSpPr>
              <p:nvPr/>
            </p:nvSpPr>
            <p:spPr>
              <a:xfrm>
                <a:off x="162712" y="4722786"/>
                <a:ext cx="9015994" cy="368499"/>
              </a:xfrm>
              <a:prstGeom prst="rect">
                <a:avLst/>
              </a:prstGeom>
              <a:blipFill>
                <a:blip r:embed="rId4"/>
                <a:stretch>
                  <a:fillRect l="-703" b="-10345"/>
                </a:stretch>
              </a:blipFill>
            </p:spPr>
            <p:txBody>
              <a:bodyPr/>
              <a:lstStyle/>
              <a:p>
                <a:r>
                  <a:rPr lang="en-BA">
                    <a:noFill/>
                  </a:rPr>
                  <a:t> </a:t>
                </a:r>
              </a:p>
            </p:txBody>
          </p:sp>
        </mc:Fallback>
      </mc:AlternateContent>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xmlns="" id="{E8689F31-60BF-4D73-AA5E-13C4D7F44B88}"/>
                  </a:ext>
                </a:extLst>
              </p:cNvPr>
              <p:cNvSpPr txBox="1"/>
              <p:nvPr/>
            </p:nvSpPr>
            <p:spPr>
              <a:xfrm>
                <a:off x="162711" y="5268145"/>
                <a:ext cx="11598816" cy="246221"/>
              </a:xfrm>
              <a:prstGeom prst="rect">
                <a:avLst/>
              </a:prstGeom>
              <a:noFill/>
            </p:spPr>
            <p:txBody>
              <a:bodyPr wrap="none" lIns="0" tIns="0" rIns="0" bIns="0" rtlCol="0">
                <a:spAutoFit/>
              </a:bodyPr>
              <a:lstStyle/>
              <a:p>
                <a14:m>
                  <m:oMath xmlns:m="http://schemas.openxmlformats.org/officeDocument/2006/math">
                    <m:r>
                      <a:rPr lang="en-GB" sz="1600" b="0" i="1" smtClean="0">
                        <a:latin typeface="Cambria Math" panose="02040503050406030204" pitchFamily="18" charset="0"/>
                      </a:rPr>
                      <m:t>𝑍</m:t>
                    </m:r>
                    <m:r>
                      <a:rPr lang="en-GB" sz="1600" b="0" i="1" smtClean="0">
                        <a:latin typeface="Cambria Math" panose="02040503050406030204" pitchFamily="18" charset="0"/>
                      </a:rPr>
                      <m:t>−</m:t>
                    </m:r>
                    <m:r>
                      <a:rPr lang="en-GB" sz="1600" b="0" i="1" smtClean="0">
                        <a:latin typeface="Cambria Math" panose="02040503050406030204" pitchFamily="18" charset="0"/>
                      </a:rPr>
                      <m:t>𝑆𝑐𝑜𝑟𝑒</m:t>
                    </m:r>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1.2 ∗1.75</m:t>
                        </m:r>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1.4 ∗0.4</m:t>
                        </m:r>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3.3 ∗0.6</m:t>
                        </m:r>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0.6 ∗1.026</m:t>
                        </m:r>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0.999 ∗0.175</m:t>
                        </m:r>
                      </m:e>
                    </m:d>
                    <m:r>
                      <a:rPr lang="en-GB" sz="1600" b="0" i="0" smtClean="0">
                        <a:latin typeface="Cambria Math" panose="02040503050406030204" pitchFamily="18" charset="0"/>
                      </a:rPr>
                      <m:t>=2.1+0.56+1.98+0.6156+1,75</m:t>
                    </m:r>
                  </m:oMath>
                </a14:m>
                <a:r>
                  <a:rPr lang="en-GB" sz="1600" dirty="0"/>
                  <a:t> = </a:t>
                </a:r>
                <a:r>
                  <a:rPr lang="en-GB" sz="1600" b="1" dirty="0">
                    <a:solidFill>
                      <a:schemeClr val="accent6"/>
                    </a:solidFill>
                  </a:rPr>
                  <a:t>7,004</a:t>
                </a:r>
              </a:p>
            </p:txBody>
          </p:sp>
        </mc:Choice>
        <mc:Fallback xmlns="">
          <p:sp>
            <p:nvSpPr>
              <p:cNvPr id="9" name="Textfeld 8">
                <a:extLst>
                  <a:ext uri="{FF2B5EF4-FFF2-40B4-BE49-F238E27FC236}">
                    <a16:creationId xmlns:a16="http://schemas.microsoft.com/office/drawing/2014/main" id="{E8689F31-60BF-4D73-AA5E-13C4D7F44B88}"/>
                  </a:ext>
                </a:extLst>
              </p:cNvPr>
              <p:cNvSpPr txBox="1">
                <a:spLocks noRot="1" noChangeAspect="1" noMove="1" noResize="1" noEditPoints="1" noAdjustHandles="1" noChangeArrowheads="1" noChangeShapeType="1" noTextEdit="1"/>
              </p:cNvSpPr>
              <p:nvPr/>
            </p:nvSpPr>
            <p:spPr>
              <a:xfrm>
                <a:off x="162711" y="5268145"/>
                <a:ext cx="11598816" cy="246221"/>
              </a:xfrm>
              <a:prstGeom prst="rect">
                <a:avLst/>
              </a:prstGeom>
              <a:blipFill>
                <a:blip r:embed="rId5"/>
                <a:stretch>
                  <a:fillRect l="-547" t="-23810" r="-109" b="-42857"/>
                </a:stretch>
              </a:blipFill>
            </p:spPr>
            <p:txBody>
              <a:bodyPr/>
              <a:lstStyle/>
              <a:p>
                <a:r>
                  <a:rPr lang="en-BA">
                    <a:noFill/>
                  </a:rPr>
                  <a:t> </a:t>
                </a:r>
              </a:p>
            </p:txBody>
          </p:sp>
        </mc:Fallback>
      </mc:AlternateContent>
      <p:sp>
        <p:nvSpPr>
          <p:cNvPr id="11" name="Subtitle 2">
            <a:extLst>
              <a:ext uri="{FF2B5EF4-FFF2-40B4-BE49-F238E27FC236}">
                <a16:creationId xmlns:a16="http://schemas.microsoft.com/office/drawing/2014/main" xmlns="" id="{C7B70FC2-9D98-4034-AE24-4D3BEF42BC9F}"/>
              </a:ext>
            </a:extLst>
          </p:cNvPr>
          <p:cNvSpPr txBox="1">
            <a:spLocks/>
          </p:cNvSpPr>
          <p:nvPr/>
        </p:nvSpPr>
        <p:spPr>
          <a:xfrm>
            <a:off x="95104" y="5731152"/>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accent6"/>
                </a:solidFill>
                <a:latin typeface="+mj-lt"/>
                <a:ea typeface="Open Sans Light" panose="020B0306030504020204" pitchFamily="34" charset="0"/>
                <a:cs typeface="Open Sans Light" panose="020B0306030504020204" pitchFamily="34" charset="0"/>
              </a:rPr>
              <a:t>Interpretation: The Company is in the Safe Zone</a:t>
            </a:r>
          </a:p>
        </p:txBody>
      </p:sp>
      <p:grpSp>
        <p:nvGrpSpPr>
          <p:cNvPr id="12" name="Gruppieren 11">
            <a:extLst>
              <a:ext uri="{FF2B5EF4-FFF2-40B4-BE49-F238E27FC236}">
                <a16:creationId xmlns:a16="http://schemas.microsoft.com/office/drawing/2014/main" xmlns="" id="{62F2B112-E80D-48A0-8105-390318F9D6D3}"/>
              </a:ext>
            </a:extLst>
          </p:cNvPr>
          <p:cNvGrpSpPr/>
          <p:nvPr/>
        </p:nvGrpSpPr>
        <p:grpSpPr>
          <a:xfrm>
            <a:off x="95104" y="2065139"/>
            <a:ext cx="5834493" cy="4544294"/>
            <a:chOff x="95104" y="2065139"/>
            <a:chExt cx="5834493" cy="4544294"/>
          </a:xfrm>
        </p:grpSpPr>
        <p:sp>
          <p:nvSpPr>
            <p:cNvPr id="13" name="Textfeld 12">
              <a:extLst>
                <a:ext uri="{FF2B5EF4-FFF2-40B4-BE49-F238E27FC236}">
                  <a16:creationId xmlns:a16="http://schemas.microsoft.com/office/drawing/2014/main" xmlns="" id="{E59B8D56-A603-4491-A5C4-48A0B0C9178A}"/>
                </a:ext>
              </a:extLst>
            </p:cNvPr>
            <p:cNvSpPr txBox="1"/>
            <p:nvPr/>
          </p:nvSpPr>
          <p:spPr>
            <a:xfrm>
              <a:off x="2716698" y="2065139"/>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xmlns="" id="{70BF4BD0-F8C4-4C99-A668-F5BCE1F86AAD}"/>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4" name="Textfeld 13">
                  <a:extLst>
                    <a:ext uri="{FF2B5EF4-FFF2-40B4-BE49-F238E27FC236}">
                      <a16:creationId xmlns:a16="http://schemas.microsoft.com/office/drawing/2014/main" id="{70BF4BD0-F8C4-4C99-A668-F5BCE1F86AAD}"/>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6"/>
                  <a:stretch>
                    <a:fillRect l="-443" t="-10000" r="-222" b="-35000"/>
                  </a:stretch>
                </a:blipFill>
              </p:spPr>
              <p:txBody>
                <a:bodyPr/>
                <a:lstStyle/>
                <a:p>
                  <a:r>
                    <a:rPr lang="en-BA">
                      <a:noFill/>
                    </a:rPr>
                    <a:t> </a:t>
                  </a:r>
                </a:p>
              </p:txBody>
            </p:sp>
          </mc:Fallback>
        </mc:AlternateContent>
        <p:sp>
          <p:nvSpPr>
            <p:cNvPr id="15" name="Textfeld 14">
              <a:extLst>
                <a:ext uri="{FF2B5EF4-FFF2-40B4-BE49-F238E27FC236}">
                  <a16:creationId xmlns:a16="http://schemas.microsoft.com/office/drawing/2014/main" xmlns="" id="{C4E5E50C-E47A-46D2-97BF-7FF94526C555}"/>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421055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p:txBody>
          <a:bodyPr>
            <a:normAutofit/>
          </a:bodyPr>
          <a:lstStyle/>
          <a:p>
            <a:r>
              <a:rPr lang="en-GB" spc="31" dirty="0">
                <a:latin typeface="Arial"/>
                <a:cs typeface="Arial"/>
              </a:rPr>
              <a:t>Altman Z-Score for Privat Companies</a:t>
            </a:r>
            <a:endParaRPr lang="en-GB" dirty="0"/>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xmlns="" id="{43C91CB5-69C6-4C6A-B405-9DB2E59E9E42}"/>
                  </a:ext>
                </a:extLst>
              </p:cNvPr>
              <p:cNvSpPr txBox="1"/>
              <p:nvPr/>
            </p:nvSpPr>
            <p:spPr>
              <a:xfrm>
                <a:off x="67710" y="2202628"/>
                <a:ext cx="12753187" cy="322396"/>
              </a:xfrm>
              <a:prstGeom prst="rect">
                <a:avLst/>
              </a:prstGeom>
              <a:noFill/>
            </p:spPr>
            <p:txBody>
              <a:bodyPr wrap="square" lIns="0" tIns="0" rIns="0" bIns="0" rtlCol="0">
                <a:spAutoFit/>
              </a:bodyPr>
              <a:lstStyle/>
              <a:p>
                <a14:m>
                  <m:oMath xmlns:m="http://schemas.openxmlformats.org/officeDocument/2006/math">
                    <m:r>
                      <a:rPr lang="en-GB" sz="1350" b="0" i="1" smtClean="0">
                        <a:latin typeface="Cambria Math" panose="02040503050406030204" pitchFamily="18" charset="0"/>
                      </a:rPr>
                      <m:t>𝑍</m:t>
                    </m:r>
                    <m:r>
                      <a:rPr lang="en-GB" sz="1350" b="0" i="1" smtClean="0">
                        <a:latin typeface="Cambria Math" panose="02040503050406030204" pitchFamily="18" charset="0"/>
                      </a:rPr>
                      <m:t>−</m:t>
                    </m:r>
                    <m:r>
                      <a:rPr lang="en-GB" sz="1350" b="0" i="1" smtClean="0">
                        <a:latin typeface="Cambria Math" panose="02040503050406030204" pitchFamily="18" charset="0"/>
                      </a:rPr>
                      <m:t>𝑆𝑐𝑜𝑟𝑒</m:t>
                    </m:r>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0.717 ∗ </m:t>
                        </m:r>
                        <m:f>
                          <m:fPr>
                            <m:ctrlPr>
                              <a:rPr lang="en-GB" sz="1350" b="0" i="1" smtClean="0">
                                <a:latin typeface="Cambria Math"/>
                              </a:rPr>
                            </m:ctrlPr>
                          </m:fPr>
                          <m:num>
                            <m:r>
                              <a:rPr lang="en-GB" sz="1350" b="0" i="1" smtClean="0">
                                <a:latin typeface="Cambria Math" panose="02040503050406030204" pitchFamily="18" charset="0"/>
                              </a:rPr>
                              <m:t>𝑊𝑜𝑟𝑘𝑖𝑛𝑔</m:t>
                            </m:r>
                            <m:r>
                              <a:rPr lang="en-GB" sz="1350" b="0" i="1" smtClean="0">
                                <a:latin typeface="Cambria Math" panose="02040503050406030204" pitchFamily="18" charset="0"/>
                              </a:rPr>
                              <m:t> </m:t>
                            </m:r>
                            <m:r>
                              <a:rPr lang="en-GB" sz="1350" b="0" i="1" smtClean="0">
                                <a:latin typeface="Cambria Math" panose="02040503050406030204" pitchFamily="18" charset="0"/>
                              </a:rPr>
                              <m:t>𝐶𝑎𝑝𝑖𝑡𝑎𝑙</m:t>
                            </m:r>
                          </m:num>
                          <m:den>
                            <m:r>
                              <a:rPr lang="en-GB" sz="1350" b="0" i="1" smtClean="0">
                                <a:latin typeface="Cambria Math" panose="02040503050406030204" pitchFamily="18" charset="0"/>
                              </a:rPr>
                              <m:t>𝑇𝑜𝑡𝑎𝑙</m:t>
                            </m:r>
                            <m:r>
                              <a:rPr lang="en-GB" sz="1350" b="0" i="1" smtClean="0">
                                <a:latin typeface="Cambria Math" panose="02040503050406030204" pitchFamily="18" charset="0"/>
                              </a:rPr>
                              <m:t> </m:t>
                            </m:r>
                            <m:r>
                              <a:rPr lang="en-GB" sz="1350" b="0" i="1" smtClean="0">
                                <a:latin typeface="Cambria Math" panose="02040503050406030204" pitchFamily="18" charset="0"/>
                              </a:rPr>
                              <m:t>𝐴𝑠𝑠𝑒𝑡𝑠</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0.847 ∗</m:t>
                        </m:r>
                        <m:f>
                          <m:fPr>
                            <m:ctrlPr>
                              <a:rPr lang="en-GB" sz="1350" b="0" i="1" smtClean="0">
                                <a:latin typeface="Cambria Math"/>
                              </a:rPr>
                            </m:ctrlPr>
                          </m:fPr>
                          <m:num>
                            <m:r>
                              <a:rPr lang="en-GB" sz="1350" b="0" i="1" smtClean="0">
                                <a:latin typeface="Cambria Math" panose="02040503050406030204" pitchFamily="18" charset="0"/>
                              </a:rPr>
                              <m:t>𝑅𝑒𝑡𝑎𝑖𝑛𝑒𝑑</m:t>
                            </m:r>
                            <m:r>
                              <a:rPr lang="en-GB" sz="1350" b="0" i="1" smtClean="0">
                                <a:latin typeface="Cambria Math" panose="02040503050406030204" pitchFamily="18" charset="0"/>
                              </a:rPr>
                              <m:t> </m:t>
                            </m:r>
                            <m:r>
                              <a:rPr lang="en-GB" sz="1350" b="0" i="1" smtClean="0">
                                <a:latin typeface="Cambria Math" panose="02040503050406030204" pitchFamily="18" charset="0"/>
                              </a:rPr>
                              <m:t>𝐸𝑎𝑟𝑛𝑖𝑛𝑔𝑠</m:t>
                            </m:r>
                          </m:num>
                          <m:den>
                            <m:r>
                              <a:rPr lang="en-GB" sz="1350" b="0" i="1" smtClean="0">
                                <a:latin typeface="Cambria Math" panose="02040503050406030204" pitchFamily="18" charset="0"/>
                              </a:rPr>
                              <m:t>𝑇𝑜𝑡𝑎𝑙</m:t>
                            </m:r>
                            <m:r>
                              <a:rPr lang="en-GB" sz="1350" b="0" i="1" smtClean="0">
                                <a:latin typeface="Cambria Math" panose="02040503050406030204" pitchFamily="18" charset="0"/>
                              </a:rPr>
                              <m:t> </m:t>
                            </m:r>
                            <m:r>
                              <a:rPr lang="en-GB" sz="1350" b="0" i="1" smtClean="0">
                                <a:latin typeface="Cambria Math" panose="02040503050406030204" pitchFamily="18" charset="0"/>
                              </a:rPr>
                              <m:t>𝐴𝑠𝑠𝑒𝑡𝑠</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3.107 ∗</m:t>
                        </m:r>
                        <m:f>
                          <m:fPr>
                            <m:ctrlPr>
                              <a:rPr lang="en-GB" sz="1350" b="0" i="1" smtClean="0">
                                <a:latin typeface="Cambria Math"/>
                              </a:rPr>
                            </m:ctrlPr>
                          </m:fPr>
                          <m:num>
                            <m:r>
                              <a:rPr lang="en-GB" sz="1350" b="0" i="1" smtClean="0">
                                <a:latin typeface="Cambria Math" panose="02040503050406030204" pitchFamily="18" charset="0"/>
                              </a:rPr>
                              <m:t>𝐸𝑎𝑟𝑛𝑖𝑛𝑔𝑠</m:t>
                            </m:r>
                            <m:r>
                              <a:rPr lang="en-GB" sz="1350" b="0" i="1" smtClean="0">
                                <a:latin typeface="Cambria Math" panose="02040503050406030204" pitchFamily="18" charset="0"/>
                              </a:rPr>
                              <m:t> </m:t>
                            </m:r>
                            <m:r>
                              <a:rPr lang="en-GB" sz="1350" b="0" i="1" smtClean="0">
                                <a:latin typeface="Cambria Math" panose="02040503050406030204" pitchFamily="18" charset="0"/>
                              </a:rPr>
                              <m:t>𝑏𝑒𝑓𝑜𝑟𝑒</m:t>
                            </m:r>
                            <m:r>
                              <a:rPr lang="en-GB" sz="1350" b="0" i="1" smtClean="0">
                                <a:latin typeface="Cambria Math" panose="02040503050406030204" pitchFamily="18" charset="0"/>
                              </a:rPr>
                              <m:t> </m:t>
                            </m:r>
                            <m:r>
                              <a:rPr lang="en-GB" sz="1350" b="0" i="1" smtClean="0">
                                <a:latin typeface="Cambria Math" panose="02040503050406030204" pitchFamily="18" charset="0"/>
                              </a:rPr>
                              <m:t>𝐼𝑛𝑡𝑒𝑠𝑡𝑒𝑠𝑡</m:t>
                            </m:r>
                            <m:r>
                              <a:rPr lang="en-GB" sz="1350" b="0" i="1" smtClean="0">
                                <a:latin typeface="Cambria Math" panose="02040503050406030204" pitchFamily="18" charset="0"/>
                              </a:rPr>
                              <m:t> </m:t>
                            </m:r>
                            <m:r>
                              <a:rPr lang="en-GB" sz="1350" b="0" i="1" smtClean="0">
                                <a:latin typeface="Cambria Math" panose="02040503050406030204" pitchFamily="18" charset="0"/>
                              </a:rPr>
                              <m:t>𝑎𝑛𝑑</m:t>
                            </m:r>
                            <m:r>
                              <a:rPr lang="en-GB" sz="1350" b="0" i="1" smtClean="0">
                                <a:latin typeface="Cambria Math" panose="02040503050406030204" pitchFamily="18" charset="0"/>
                              </a:rPr>
                              <m:t> </m:t>
                            </m:r>
                            <m:r>
                              <a:rPr lang="en-GB" sz="1350" b="0" i="1" smtClean="0">
                                <a:latin typeface="Cambria Math" panose="02040503050406030204" pitchFamily="18" charset="0"/>
                              </a:rPr>
                              <m:t>𝑇𝑎𝑥</m:t>
                            </m:r>
                          </m:num>
                          <m:den>
                            <m:r>
                              <a:rPr lang="en-GB" sz="1350" b="0" i="1" smtClean="0">
                                <a:latin typeface="Cambria Math" panose="02040503050406030204" pitchFamily="18" charset="0"/>
                              </a:rPr>
                              <m:t>𝑇𝑜𝑡𝑎𝑙</m:t>
                            </m:r>
                            <m:r>
                              <a:rPr lang="en-GB" sz="1350" b="0" i="1" smtClean="0">
                                <a:latin typeface="Cambria Math" panose="02040503050406030204" pitchFamily="18" charset="0"/>
                              </a:rPr>
                              <m:t> </m:t>
                            </m:r>
                            <m:r>
                              <a:rPr lang="en-GB" sz="1350" b="0" i="1" smtClean="0">
                                <a:latin typeface="Cambria Math" panose="02040503050406030204" pitchFamily="18" charset="0"/>
                              </a:rPr>
                              <m:t>𝐴𝑠𝑠𝑒𝑡𝑠</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0.420 ∗</m:t>
                        </m:r>
                        <m:f>
                          <m:fPr>
                            <m:ctrlPr>
                              <a:rPr lang="en-GB" sz="1350" b="0" i="1" smtClean="0">
                                <a:latin typeface="Cambria Math"/>
                              </a:rPr>
                            </m:ctrlPr>
                          </m:fPr>
                          <m:num>
                            <m:r>
                              <a:rPr lang="en-GB" sz="1350" b="0" i="1" smtClean="0">
                                <a:latin typeface="Cambria Math" panose="02040503050406030204" pitchFamily="18" charset="0"/>
                              </a:rPr>
                              <m:t>𝐵𝑜𝑜𝑘</m:t>
                            </m:r>
                            <m:r>
                              <a:rPr lang="en-GB" sz="1350" b="0" i="1" smtClean="0">
                                <a:latin typeface="Cambria Math" panose="02040503050406030204" pitchFamily="18" charset="0"/>
                              </a:rPr>
                              <m:t> </m:t>
                            </m:r>
                            <m:r>
                              <a:rPr lang="en-GB" sz="1350" b="0" i="1" smtClean="0">
                                <a:latin typeface="Cambria Math" panose="02040503050406030204" pitchFamily="18" charset="0"/>
                              </a:rPr>
                              <m:t>𝑉𝑎𝑙𝑢𝑒</m:t>
                            </m:r>
                            <m:r>
                              <a:rPr lang="en-GB" sz="1350" b="0" i="1" smtClean="0">
                                <a:latin typeface="Cambria Math" panose="02040503050406030204" pitchFamily="18" charset="0"/>
                              </a:rPr>
                              <m:t> </m:t>
                            </m:r>
                            <m:r>
                              <a:rPr lang="en-GB" sz="1350" b="0" i="1" smtClean="0">
                                <a:latin typeface="Cambria Math" panose="02040503050406030204" pitchFamily="18" charset="0"/>
                              </a:rPr>
                              <m:t>𝑜𝑓</m:t>
                            </m:r>
                            <m:r>
                              <a:rPr lang="en-GB" sz="1350" b="0" i="1" smtClean="0">
                                <a:latin typeface="Cambria Math" panose="02040503050406030204" pitchFamily="18" charset="0"/>
                              </a:rPr>
                              <m:t> </m:t>
                            </m:r>
                            <m:r>
                              <a:rPr lang="en-GB" sz="1350" b="0" i="1" smtClean="0">
                                <a:latin typeface="Cambria Math" panose="02040503050406030204" pitchFamily="18" charset="0"/>
                              </a:rPr>
                              <m:t>𝐸𝑞𝑢𝑖𝑡𝑦</m:t>
                            </m:r>
                          </m:num>
                          <m:den>
                            <m:r>
                              <a:rPr lang="en-GB" sz="1350" b="0" i="1" smtClean="0">
                                <a:latin typeface="Cambria Math" panose="02040503050406030204" pitchFamily="18" charset="0"/>
                              </a:rPr>
                              <m:t>𝑇𝑜𝑡𝑎𝑙</m:t>
                            </m:r>
                            <m:r>
                              <a:rPr lang="en-GB" sz="1350" b="0" i="1" smtClean="0">
                                <a:latin typeface="Cambria Math" panose="02040503050406030204" pitchFamily="18" charset="0"/>
                              </a:rPr>
                              <m:t> </m:t>
                            </m:r>
                            <m:r>
                              <a:rPr lang="en-GB" sz="1350" b="0" i="1" smtClean="0">
                                <a:latin typeface="Cambria Math" panose="02040503050406030204" pitchFamily="18" charset="0"/>
                              </a:rPr>
                              <m:t>𝐿𝑖𝑎𝑏𝑖𝑙𝑖𝑡𝑖𝑒𝑠</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0.998 ∗</m:t>
                        </m:r>
                        <m:f>
                          <m:fPr>
                            <m:ctrlPr>
                              <a:rPr lang="en-GB" sz="1350" b="0" i="1" smtClean="0">
                                <a:latin typeface="Cambria Math"/>
                              </a:rPr>
                            </m:ctrlPr>
                          </m:fPr>
                          <m:num>
                            <m:r>
                              <a:rPr lang="en-GB" sz="1350" b="0" i="1" smtClean="0">
                                <a:latin typeface="Cambria Math" panose="02040503050406030204" pitchFamily="18" charset="0"/>
                              </a:rPr>
                              <m:t>𝑆𝑎𝑙𝑒𝑠</m:t>
                            </m:r>
                          </m:num>
                          <m:den>
                            <m:r>
                              <a:rPr lang="en-GB" sz="1350" b="0" i="1" smtClean="0">
                                <a:latin typeface="Cambria Math" panose="02040503050406030204" pitchFamily="18" charset="0"/>
                              </a:rPr>
                              <m:t>𝑇𝑜𝑡𝑎𝑙</m:t>
                            </m:r>
                            <m:r>
                              <a:rPr lang="en-GB" sz="1350" b="0" i="1" smtClean="0">
                                <a:latin typeface="Cambria Math" panose="02040503050406030204" pitchFamily="18" charset="0"/>
                              </a:rPr>
                              <m:t> </m:t>
                            </m:r>
                            <m:r>
                              <a:rPr lang="en-GB" sz="1350" b="0" i="1" smtClean="0">
                                <a:latin typeface="Cambria Math" panose="02040503050406030204" pitchFamily="18" charset="0"/>
                              </a:rPr>
                              <m:t>𝐴𝑠𝑠𝑒𝑡𝑠</m:t>
                            </m:r>
                          </m:den>
                        </m:f>
                      </m:e>
                    </m:d>
                  </m:oMath>
                </a14:m>
                <a:r>
                  <a:rPr lang="en-GB" sz="1350" dirty="0"/>
                  <a:t> </a:t>
                </a:r>
              </a:p>
            </p:txBody>
          </p:sp>
        </mc:Choice>
        <mc:Fallback xmlns="">
          <p:sp>
            <p:nvSpPr>
              <p:cNvPr id="3" name="Textfeld 2">
                <a:extLst>
                  <a:ext uri="{FF2B5EF4-FFF2-40B4-BE49-F238E27FC236}">
                    <a16:creationId xmlns:a16="http://schemas.microsoft.com/office/drawing/2014/main" id="{43C91CB5-69C6-4C6A-B405-9DB2E59E9E42}"/>
                  </a:ext>
                </a:extLst>
              </p:cNvPr>
              <p:cNvSpPr txBox="1">
                <a:spLocks noRot="1" noChangeAspect="1" noMove="1" noResize="1" noEditPoints="1" noAdjustHandles="1" noChangeArrowheads="1" noChangeShapeType="1" noTextEdit="1"/>
              </p:cNvSpPr>
              <p:nvPr/>
            </p:nvSpPr>
            <p:spPr>
              <a:xfrm>
                <a:off x="67710" y="2202628"/>
                <a:ext cx="12753187" cy="322396"/>
              </a:xfrm>
              <a:prstGeom prst="rect">
                <a:avLst/>
              </a:prstGeom>
              <a:blipFill>
                <a:blip r:embed="rId3"/>
                <a:stretch>
                  <a:fillRect l="-498" t="-7692" b="-23077"/>
                </a:stretch>
              </a:blipFill>
            </p:spPr>
            <p:txBody>
              <a:bodyPr/>
              <a:lstStyle/>
              <a:p>
                <a:r>
                  <a:rPr lang="en-BA">
                    <a:noFill/>
                  </a:rPr>
                  <a:t> </a:t>
                </a:r>
              </a:p>
            </p:txBody>
          </p:sp>
        </mc:Fallback>
      </mc:AlternateContent>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809414"/>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Interpretation</a:t>
            </a:r>
          </a:p>
        </p:txBody>
      </p:sp>
      <p:graphicFrame>
        <p:nvGraphicFramePr>
          <p:cNvPr id="5" name="Tabelle 7">
            <a:extLst>
              <a:ext uri="{FF2B5EF4-FFF2-40B4-BE49-F238E27FC236}">
                <a16:creationId xmlns:a16="http://schemas.microsoft.com/office/drawing/2014/main" xmlns="" id="{6A3BE79D-3F7B-43B2-8BAE-3FF1271F1037}"/>
              </a:ext>
            </a:extLst>
          </p:cNvPr>
          <p:cNvGraphicFramePr>
            <a:graphicFrameLocks noGrp="1"/>
          </p:cNvGraphicFramePr>
          <p:nvPr/>
        </p:nvGraphicFramePr>
        <p:xfrm>
          <a:off x="162712" y="3156994"/>
          <a:ext cx="11821308" cy="2413000"/>
        </p:xfrm>
        <a:graphic>
          <a:graphicData uri="http://schemas.openxmlformats.org/drawingml/2006/table">
            <a:tbl>
              <a:tblPr firstRow="1" bandRow="1">
                <a:tableStyleId>{5C22544A-7EE6-4342-B048-85BDC9FD1C3A}</a:tableStyleId>
              </a:tblPr>
              <a:tblGrid>
                <a:gridCol w="3940436">
                  <a:extLst>
                    <a:ext uri="{9D8B030D-6E8A-4147-A177-3AD203B41FA5}">
                      <a16:colId xmlns:a16="http://schemas.microsoft.com/office/drawing/2014/main" xmlns="" val="2180288925"/>
                    </a:ext>
                  </a:extLst>
                </a:gridCol>
                <a:gridCol w="3940436">
                  <a:extLst>
                    <a:ext uri="{9D8B030D-6E8A-4147-A177-3AD203B41FA5}">
                      <a16:colId xmlns:a16="http://schemas.microsoft.com/office/drawing/2014/main" xmlns="" val="2725146013"/>
                    </a:ext>
                  </a:extLst>
                </a:gridCol>
                <a:gridCol w="3940436">
                  <a:extLst>
                    <a:ext uri="{9D8B030D-6E8A-4147-A177-3AD203B41FA5}">
                      <a16:colId xmlns:a16="http://schemas.microsoft.com/office/drawing/2014/main" xmlns="" val="2180498012"/>
                    </a:ext>
                  </a:extLst>
                </a:gridCol>
              </a:tblGrid>
              <a:tr h="370840">
                <a:tc>
                  <a:txBody>
                    <a:bodyPr/>
                    <a:lstStyle/>
                    <a:p>
                      <a:pPr algn="ctr"/>
                      <a:r>
                        <a:rPr lang="en-GB" sz="1600" dirty="0"/>
                        <a:t>Red Zone</a:t>
                      </a:r>
                    </a:p>
                  </a:txBody>
                  <a:tcPr>
                    <a:solidFill>
                      <a:srgbClr val="E53292"/>
                    </a:solidFill>
                  </a:tcPr>
                </a:tc>
                <a:tc>
                  <a:txBody>
                    <a:bodyPr/>
                    <a:lstStyle/>
                    <a:p>
                      <a:pPr algn="ctr"/>
                      <a:r>
                        <a:rPr lang="en-GB" sz="1600" dirty="0"/>
                        <a:t>Grey Zone</a:t>
                      </a:r>
                    </a:p>
                  </a:txBody>
                  <a:tcPr>
                    <a:solidFill>
                      <a:schemeClr val="bg2">
                        <a:lumMod val="25000"/>
                      </a:schemeClr>
                    </a:solidFill>
                  </a:tcPr>
                </a:tc>
                <a:tc>
                  <a:txBody>
                    <a:bodyPr/>
                    <a:lstStyle/>
                    <a:p>
                      <a:pPr algn="ctr"/>
                      <a:r>
                        <a:rPr lang="en-GB" sz="1600" dirty="0"/>
                        <a:t>Safe Zone</a:t>
                      </a:r>
                    </a:p>
                  </a:txBody>
                  <a:tcPr>
                    <a:solidFill>
                      <a:schemeClr val="accent6"/>
                    </a:solidFill>
                  </a:tcPr>
                </a:tc>
                <a:extLst>
                  <a:ext uri="{0D108BD9-81ED-4DB2-BD59-A6C34878D82A}">
                    <a16:rowId xmlns:a16="http://schemas.microsoft.com/office/drawing/2014/main" xmlns="" val="3962135646"/>
                  </a:ext>
                </a:extLst>
              </a:tr>
              <a:tr h="370840">
                <a:tc>
                  <a:txBody>
                    <a:bodyPr/>
                    <a:lstStyle/>
                    <a:p>
                      <a:pPr marL="0" indent="0" algn="ctr">
                        <a:buFont typeface="Wingdings" panose="05000000000000000000" pitchFamily="2" charset="2"/>
                        <a:buNone/>
                      </a:pPr>
                      <a:r>
                        <a:rPr lang="en-GB" sz="1600" b="1" dirty="0"/>
                        <a:t>Z-Score below 1.23</a:t>
                      </a:r>
                      <a:br>
                        <a:rPr lang="en-GB" sz="1600" b="1" dirty="0"/>
                      </a:br>
                      <a:endParaRPr lang="en-GB" sz="1600" b="1" dirty="0"/>
                    </a:p>
                    <a:p>
                      <a:pPr marL="0" indent="0" algn="l">
                        <a:buFont typeface="Wingdings" panose="05000000000000000000" pitchFamily="2" charset="2"/>
                        <a:buNone/>
                      </a:pPr>
                      <a:r>
                        <a:rPr lang="en-GB" sz="1600" dirty="0"/>
                        <a:t> Any score below 1.8 indicates huge financial distress. The lower the score, the more danger there is that the company might soon become insolvent.</a:t>
                      </a:r>
                    </a:p>
                  </a:txBody>
                  <a:tcPr/>
                </a:tc>
                <a:tc>
                  <a:txBody>
                    <a:bodyPr/>
                    <a:lstStyle/>
                    <a:p>
                      <a:pPr marL="0" indent="0" algn="ctr">
                        <a:buFont typeface="Wingdings" panose="05000000000000000000" pitchFamily="2" charset="2"/>
                        <a:buNone/>
                      </a:pPr>
                      <a:r>
                        <a:rPr lang="en-GB" sz="1600" b="1" dirty="0"/>
                        <a:t>Z-Score from 1.23 to 2.99</a:t>
                      </a:r>
                      <a:br>
                        <a:rPr lang="en-GB" sz="1600" b="1" dirty="0"/>
                      </a:br>
                      <a:endParaRPr lang="en-GB" sz="1600" b="1" dirty="0"/>
                    </a:p>
                    <a:p>
                      <a:pPr marL="0" indent="0" algn="l">
                        <a:buFont typeface="Wingdings" panose="05000000000000000000" pitchFamily="2" charset="2"/>
                        <a:buNone/>
                      </a:pPr>
                      <a:r>
                        <a:rPr lang="en-GB" sz="1600" dirty="0"/>
                        <a:t>his range is considered a “</a:t>
                      </a:r>
                      <a:r>
                        <a:rPr lang="en-GB" sz="1600" dirty="0" err="1"/>
                        <a:t>gray</a:t>
                      </a:r>
                      <a:r>
                        <a:rPr lang="en-GB" sz="1600" dirty="0"/>
                        <a:t> area.” Companies which have a score lying in this range are not very safe. Their finances are not stable and the companies may get into the “danger zone” if there are no improvements.</a:t>
                      </a:r>
                    </a:p>
                  </a:txBody>
                  <a:tcPr/>
                </a:tc>
                <a:tc>
                  <a:txBody>
                    <a:bodyPr/>
                    <a:lstStyle/>
                    <a:p>
                      <a:pPr marL="0" indent="0" algn="ctr">
                        <a:buFont typeface="Wingdings" panose="05000000000000000000" pitchFamily="2" charset="2"/>
                        <a:buNone/>
                      </a:pPr>
                      <a:r>
                        <a:rPr lang="en-GB" sz="1600" b="1" dirty="0"/>
                        <a:t>Z-Score of 3 or above</a:t>
                      </a:r>
                      <a:br>
                        <a:rPr lang="en-GB" sz="1600" b="1" dirty="0"/>
                      </a:br>
                      <a:endParaRPr lang="en-GB" sz="1600" b="1" dirty="0"/>
                    </a:p>
                    <a:p>
                      <a:pPr marL="0" indent="0" algn="l">
                        <a:buFont typeface="Wingdings" panose="05000000000000000000" pitchFamily="2" charset="2"/>
                        <a:buNone/>
                      </a:pPr>
                      <a:r>
                        <a:rPr lang="en-GB" sz="1600" dirty="0"/>
                        <a:t>Score of 3 and above – a score of more than 3 indicates that the company is in the “safe zone.” This means that the company’s financial status is okay. It is financially healthy, and the risk of bankruptcy is low.</a:t>
                      </a:r>
                    </a:p>
                  </a:txBody>
                  <a:tcPr/>
                </a:tc>
                <a:extLst>
                  <a:ext uri="{0D108BD9-81ED-4DB2-BD59-A6C34878D82A}">
                    <a16:rowId xmlns:a16="http://schemas.microsoft.com/office/drawing/2014/main" xmlns="" val="1412673293"/>
                  </a:ext>
                </a:extLst>
              </a:tr>
            </a:tbl>
          </a:graphicData>
        </a:graphic>
      </p:graphicFrame>
      <p:grpSp>
        <p:nvGrpSpPr>
          <p:cNvPr id="8" name="Gruppieren 7">
            <a:extLst>
              <a:ext uri="{FF2B5EF4-FFF2-40B4-BE49-F238E27FC236}">
                <a16:creationId xmlns:a16="http://schemas.microsoft.com/office/drawing/2014/main" xmlns="" id="{D017B825-69DA-40CB-8960-2601466EB007}"/>
              </a:ext>
            </a:extLst>
          </p:cNvPr>
          <p:cNvGrpSpPr/>
          <p:nvPr/>
        </p:nvGrpSpPr>
        <p:grpSpPr>
          <a:xfrm>
            <a:off x="95104" y="2023556"/>
            <a:ext cx="5834493" cy="4585877"/>
            <a:chOff x="95104" y="2023556"/>
            <a:chExt cx="5834493" cy="4585877"/>
          </a:xfrm>
        </p:grpSpPr>
        <p:sp>
          <p:nvSpPr>
            <p:cNvPr id="9" name="Textfeld 8">
              <a:extLst>
                <a:ext uri="{FF2B5EF4-FFF2-40B4-BE49-F238E27FC236}">
                  <a16:creationId xmlns:a16="http://schemas.microsoft.com/office/drawing/2014/main" xmlns="" id="{A4C59CBC-D362-495A-869D-AD502DFEBD79}"/>
                </a:ext>
              </a:extLst>
            </p:cNvPr>
            <p:cNvSpPr txBox="1"/>
            <p:nvPr/>
          </p:nvSpPr>
          <p:spPr>
            <a:xfrm>
              <a:off x="2579481" y="2023556"/>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xmlns="" id="{2C15C220-CA18-4925-8BB8-19698496852E}"/>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0" name="Textfeld 9">
                  <a:extLst>
                    <a:ext uri="{FF2B5EF4-FFF2-40B4-BE49-F238E27FC236}">
                      <a16:creationId xmlns:a16="http://schemas.microsoft.com/office/drawing/2014/main" id="{2C15C220-CA18-4925-8BB8-19698496852E}"/>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4"/>
                  <a:stretch>
                    <a:fillRect l="-443" t="-10000" r="-222" b="-35000"/>
                  </a:stretch>
                </a:blipFill>
              </p:spPr>
              <p:txBody>
                <a:bodyPr/>
                <a:lstStyle/>
                <a:p>
                  <a:r>
                    <a:rPr lang="en-BA">
                      <a:noFill/>
                    </a:rPr>
                    <a:t> </a:t>
                  </a:r>
                </a:p>
              </p:txBody>
            </p:sp>
          </mc:Fallback>
        </mc:AlternateContent>
        <p:sp>
          <p:nvSpPr>
            <p:cNvPr id="11" name="Textfeld 10">
              <a:extLst>
                <a:ext uri="{FF2B5EF4-FFF2-40B4-BE49-F238E27FC236}">
                  <a16:creationId xmlns:a16="http://schemas.microsoft.com/office/drawing/2014/main" xmlns="" id="{37810DCE-DC22-4211-B2EB-3339753A2836}"/>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1369436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503409" y="592035"/>
            <a:ext cx="8852375" cy="697353"/>
          </a:xfrm>
        </p:spPr>
        <p:txBody>
          <a:bodyPr>
            <a:normAutofit/>
          </a:bodyPr>
          <a:lstStyle/>
          <a:p>
            <a:r>
              <a:rPr lang="en-GB" spc="31" dirty="0">
                <a:latin typeface="Arial"/>
                <a:cs typeface="Arial"/>
              </a:rPr>
              <a:t>Altman Z-Score for Private Companies</a:t>
            </a:r>
            <a:endParaRPr lang="en-GB" dirty="0"/>
          </a:p>
        </p:txBody>
      </p:sp>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734108"/>
            <a:ext cx="6705480" cy="187261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Example</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Assets: 			350,000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Working Capital:		250,000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Liabilities: 		300,000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Retained Earnings: 		50,000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Earnings Before Interests and Tax:	200,000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Sales Total:			350,000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Book Value of Equity:		250,000 	</a:t>
            </a:r>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xmlns="" id="{5010EA07-FDCE-40E8-ABF0-20697A78924C}"/>
                  </a:ext>
                </a:extLst>
              </p:cNvPr>
              <p:cNvSpPr txBox="1"/>
              <p:nvPr/>
            </p:nvSpPr>
            <p:spPr>
              <a:xfrm>
                <a:off x="95104" y="4736129"/>
                <a:ext cx="9493689" cy="368499"/>
              </a:xfrm>
              <a:prstGeom prst="rect">
                <a:avLst/>
              </a:prstGeom>
              <a:noFill/>
            </p:spPr>
            <p:txBody>
              <a:bodyPr wrap="none" lIns="0" tIns="0" rIns="0" bIns="0" rtlCol="0">
                <a:spAutoFit/>
              </a:bodyPr>
              <a:lstStyle/>
              <a:p>
                <a14:m>
                  <m:oMath xmlns:m="http://schemas.openxmlformats.org/officeDocument/2006/math">
                    <m:r>
                      <a:rPr lang="en-GB" sz="1600" b="0" i="1" smtClean="0">
                        <a:latin typeface="Cambria Math" panose="02040503050406030204" pitchFamily="18" charset="0"/>
                      </a:rPr>
                      <m:t>𝑍</m:t>
                    </m:r>
                    <m:r>
                      <a:rPr lang="en-GB" sz="1600" b="0" i="1" smtClean="0">
                        <a:latin typeface="Cambria Math" panose="02040503050406030204" pitchFamily="18" charset="0"/>
                      </a:rPr>
                      <m:t>−</m:t>
                    </m:r>
                    <m:r>
                      <a:rPr lang="en-GB" sz="1600" b="0" i="1" smtClean="0">
                        <a:latin typeface="Cambria Math" panose="02040503050406030204" pitchFamily="18" charset="0"/>
                      </a:rPr>
                      <m:t>𝑆𝑐𝑜𝑟𝑒</m:t>
                    </m:r>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0.717 ∗ </m:t>
                        </m:r>
                        <m:f>
                          <m:fPr>
                            <m:ctrlPr>
                              <a:rPr lang="en-GB" sz="1600" b="0" i="1" smtClean="0">
                                <a:latin typeface="Cambria Math"/>
                              </a:rPr>
                            </m:ctrlPr>
                          </m:fPr>
                          <m:num>
                            <m:r>
                              <a:rPr lang="en-GB" sz="1600" b="0" i="1" smtClean="0">
                                <a:latin typeface="Cambria Math" panose="02040503050406030204" pitchFamily="18" charset="0"/>
                              </a:rPr>
                              <m:t>250000</m:t>
                            </m:r>
                          </m:num>
                          <m:den>
                            <m:r>
                              <a:rPr lang="en-GB" sz="1600" b="0" i="1" smtClean="0">
                                <a:latin typeface="Cambria Math" panose="02040503050406030204" pitchFamily="18" charset="0"/>
                              </a:rPr>
                              <m:t>350000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0.847 ∗</m:t>
                        </m:r>
                        <m:f>
                          <m:fPr>
                            <m:ctrlPr>
                              <a:rPr lang="en-GB" sz="1600" b="0" i="1" smtClean="0">
                                <a:latin typeface="Cambria Math"/>
                              </a:rPr>
                            </m:ctrlPr>
                          </m:fPr>
                          <m:num>
                            <m:r>
                              <a:rPr lang="en-GB" sz="1600" b="0" i="1" smtClean="0">
                                <a:latin typeface="Cambria Math" panose="02040503050406030204" pitchFamily="18" charset="0"/>
                              </a:rPr>
                              <m:t>50000</m:t>
                            </m:r>
                          </m:num>
                          <m:den>
                            <m:r>
                              <a:rPr lang="en-GB" sz="1600" i="1">
                                <a:latin typeface="Cambria Math" panose="02040503050406030204" pitchFamily="18" charset="0"/>
                              </a:rPr>
                              <m:t>350000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3.107 ∗</m:t>
                        </m:r>
                        <m:f>
                          <m:fPr>
                            <m:ctrlPr>
                              <a:rPr lang="en-GB" sz="1600" b="0" i="1" smtClean="0">
                                <a:latin typeface="Cambria Math"/>
                              </a:rPr>
                            </m:ctrlPr>
                          </m:fPr>
                          <m:num>
                            <m:r>
                              <a:rPr lang="en-GB" sz="1600" b="0" i="1" smtClean="0">
                                <a:latin typeface="Cambria Math" panose="02040503050406030204" pitchFamily="18" charset="0"/>
                              </a:rPr>
                              <m:t>200000</m:t>
                            </m:r>
                          </m:num>
                          <m:den>
                            <m:r>
                              <a:rPr lang="en-GB" sz="1600" i="1">
                                <a:latin typeface="Cambria Math" panose="02040503050406030204" pitchFamily="18" charset="0"/>
                              </a:rPr>
                              <m:t>350000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0.420 ∗</m:t>
                        </m:r>
                        <m:f>
                          <m:fPr>
                            <m:ctrlPr>
                              <a:rPr lang="en-GB" sz="1600" b="0" i="1" smtClean="0">
                                <a:latin typeface="Cambria Math"/>
                              </a:rPr>
                            </m:ctrlPr>
                          </m:fPr>
                          <m:num>
                            <m:r>
                              <a:rPr lang="en-GB" sz="1600" b="0" i="1" smtClean="0">
                                <a:latin typeface="Cambria Math" panose="02040503050406030204" pitchFamily="18" charset="0"/>
                              </a:rPr>
                              <m:t>250000</m:t>
                            </m:r>
                          </m:num>
                          <m:den>
                            <m:r>
                              <a:rPr lang="en-GB" sz="1600" b="0" i="1" smtClean="0">
                                <a:latin typeface="Cambria Math" panose="02040503050406030204" pitchFamily="18" charset="0"/>
                              </a:rPr>
                              <m:t>300000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0.998 ∗</m:t>
                        </m:r>
                        <m:f>
                          <m:fPr>
                            <m:ctrlPr>
                              <a:rPr lang="en-GB" sz="1600" b="0" i="1" smtClean="0">
                                <a:latin typeface="Cambria Math"/>
                              </a:rPr>
                            </m:ctrlPr>
                          </m:fPr>
                          <m:num>
                            <m:r>
                              <a:rPr lang="en-GB" sz="1600" b="0" i="1" smtClean="0">
                                <a:latin typeface="Cambria Math" panose="02040503050406030204" pitchFamily="18" charset="0"/>
                              </a:rPr>
                              <m:t>350000</m:t>
                            </m:r>
                          </m:num>
                          <m:den>
                            <m:r>
                              <a:rPr lang="en-GB" sz="1600" i="1">
                                <a:latin typeface="Cambria Math" panose="02040503050406030204" pitchFamily="18" charset="0"/>
                              </a:rPr>
                              <m:t>350000</m:t>
                            </m:r>
                          </m:den>
                        </m:f>
                      </m:e>
                    </m:d>
                  </m:oMath>
                </a14:m>
                <a:r>
                  <a:rPr lang="en-GB" sz="1600" dirty="0"/>
                  <a:t> </a:t>
                </a:r>
              </a:p>
            </p:txBody>
          </p:sp>
        </mc:Choice>
        <mc:Fallback xmlns="">
          <p:sp>
            <p:nvSpPr>
              <p:cNvPr id="8" name="Textfeld 7">
                <a:extLst>
                  <a:ext uri="{FF2B5EF4-FFF2-40B4-BE49-F238E27FC236}">
                    <a16:creationId xmlns:a16="http://schemas.microsoft.com/office/drawing/2014/main" id="{5010EA07-FDCE-40E8-ABF0-20697A78924C}"/>
                  </a:ext>
                </a:extLst>
              </p:cNvPr>
              <p:cNvSpPr txBox="1">
                <a:spLocks noRot="1" noChangeAspect="1" noMove="1" noResize="1" noEditPoints="1" noAdjustHandles="1" noChangeArrowheads="1" noChangeShapeType="1" noTextEdit="1"/>
              </p:cNvSpPr>
              <p:nvPr/>
            </p:nvSpPr>
            <p:spPr>
              <a:xfrm>
                <a:off x="95104" y="4736129"/>
                <a:ext cx="9493689" cy="368499"/>
              </a:xfrm>
              <a:prstGeom prst="rect">
                <a:avLst/>
              </a:prstGeom>
              <a:blipFill>
                <a:blip r:embed="rId3"/>
                <a:stretch>
                  <a:fillRect l="-801" b="-13333"/>
                </a:stretch>
              </a:blipFill>
            </p:spPr>
            <p:txBody>
              <a:bodyPr/>
              <a:lstStyle/>
              <a:p>
                <a:r>
                  <a:rPr lang="en-BA">
                    <a:noFill/>
                  </a:rPr>
                  <a:t> </a:t>
                </a:r>
              </a:p>
            </p:txBody>
          </p:sp>
        </mc:Fallback>
      </mc:AlternateContent>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xmlns="" id="{E8689F31-60BF-4D73-AA5E-13C4D7F44B88}"/>
                  </a:ext>
                </a:extLst>
              </p:cNvPr>
              <p:cNvSpPr txBox="1"/>
              <p:nvPr/>
            </p:nvSpPr>
            <p:spPr>
              <a:xfrm>
                <a:off x="77339" y="5221985"/>
                <a:ext cx="12317283" cy="230832"/>
              </a:xfrm>
              <a:prstGeom prst="rect">
                <a:avLst/>
              </a:prstGeom>
              <a:noFill/>
            </p:spPr>
            <p:txBody>
              <a:bodyPr wrap="none" lIns="0" tIns="0" rIns="0" bIns="0" rtlCol="0">
                <a:spAutoFit/>
              </a:bodyPr>
              <a:lstStyle/>
              <a:p>
                <a14:m>
                  <m:oMath xmlns:m="http://schemas.openxmlformats.org/officeDocument/2006/math">
                    <m:r>
                      <a:rPr lang="en-GB" sz="1500" b="0" i="1" smtClean="0">
                        <a:latin typeface="Cambria Math" panose="02040503050406030204" pitchFamily="18" charset="0"/>
                      </a:rPr>
                      <m:t>𝑍</m:t>
                    </m:r>
                    <m:r>
                      <a:rPr lang="en-GB" sz="1500" b="0" i="1" smtClean="0">
                        <a:latin typeface="Cambria Math" panose="02040503050406030204" pitchFamily="18" charset="0"/>
                      </a:rPr>
                      <m:t>−</m:t>
                    </m:r>
                    <m:r>
                      <a:rPr lang="en-GB" sz="1500" b="0" i="1" smtClean="0">
                        <a:latin typeface="Cambria Math" panose="02040503050406030204" pitchFamily="18" charset="0"/>
                      </a:rPr>
                      <m:t>𝑆𝑐𝑜𝑟𝑒</m:t>
                    </m:r>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0.717 ∗0.714</m:t>
                        </m:r>
                      </m:e>
                    </m:d>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0.847 ∗0.143</m:t>
                        </m:r>
                      </m:e>
                    </m:d>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3.107 ∗0.571</m:t>
                        </m:r>
                      </m:e>
                    </m:d>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0.420∗0.833</m:t>
                        </m:r>
                      </m:e>
                    </m:d>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0.998 ∗</m:t>
                        </m:r>
                        <m:r>
                          <a:rPr lang="en-GB" sz="1500" b="0" i="0" smtClean="0">
                            <a:latin typeface="Cambria Math" panose="02040503050406030204" pitchFamily="18" charset="0"/>
                          </a:rPr>
                          <m:t>1</m:t>
                        </m:r>
                      </m:e>
                    </m:d>
                    <m:r>
                      <a:rPr lang="en-GB" sz="1500" b="0" i="0" smtClean="0">
                        <a:latin typeface="Cambria Math" panose="02040503050406030204" pitchFamily="18" charset="0"/>
                      </a:rPr>
                      <m:t>=0.512+0.121+1.775+0,350+0</m:t>
                    </m:r>
                  </m:oMath>
                </a14:m>
                <a:r>
                  <a:rPr lang="en-GB" sz="1500" dirty="0"/>
                  <a:t>.998 = </a:t>
                </a:r>
                <a:r>
                  <a:rPr lang="en-GB" sz="1500" b="1" dirty="0">
                    <a:solidFill>
                      <a:schemeClr val="accent6"/>
                    </a:solidFill>
                  </a:rPr>
                  <a:t>3,757  </a:t>
                </a:r>
              </a:p>
            </p:txBody>
          </p:sp>
        </mc:Choice>
        <mc:Fallback xmlns="">
          <p:sp>
            <p:nvSpPr>
              <p:cNvPr id="9" name="Textfeld 8">
                <a:extLst>
                  <a:ext uri="{FF2B5EF4-FFF2-40B4-BE49-F238E27FC236}">
                    <a16:creationId xmlns:a16="http://schemas.microsoft.com/office/drawing/2014/main" id="{E8689F31-60BF-4D73-AA5E-13C4D7F44B88}"/>
                  </a:ext>
                </a:extLst>
              </p:cNvPr>
              <p:cNvSpPr txBox="1">
                <a:spLocks noRot="1" noChangeAspect="1" noMove="1" noResize="1" noEditPoints="1" noAdjustHandles="1" noChangeArrowheads="1" noChangeShapeType="1" noTextEdit="1"/>
              </p:cNvSpPr>
              <p:nvPr/>
            </p:nvSpPr>
            <p:spPr>
              <a:xfrm>
                <a:off x="77339" y="5221985"/>
                <a:ext cx="12317283" cy="230832"/>
              </a:xfrm>
              <a:prstGeom prst="rect">
                <a:avLst/>
              </a:prstGeom>
              <a:blipFill>
                <a:blip r:embed="rId4"/>
                <a:stretch>
                  <a:fillRect l="-619" t="-26316" b="-47368"/>
                </a:stretch>
              </a:blipFill>
            </p:spPr>
            <p:txBody>
              <a:bodyPr/>
              <a:lstStyle/>
              <a:p>
                <a:r>
                  <a:rPr lang="en-BA">
                    <a:noFill/>
                  </a:rPr>
                  <a:t> </a:t>
                </a:r>
              </a:p>
            </p:txBody>
          </p:sp>
        </mc:Fallback>
      </mc:AlternateContent>
      <p:sp>
        <p:nvSpPr>
          <p:cNvPr id="11" name="Subtitle 2">
            <a:extLst>
              <a:ext uri="{FF2B5EF4-FFF2-40B4-BE49-F238E27FC236}">
                <a16:creationId xmlns:a16="http://schemas.microsoft.com/office/drawing/2014/main" xmlns="" id="{C7B70FC2-9D98-4034-AE24-4D3BEF42BC9F}"/>
              </a:ext>
            </a:extLst>
          </p:cNvPr>
          <p:cNvSpPr txBox="1">
            <a:spLocks/>
          </p:cNvSpPr>
          <p:nvPr/>
        </p:nvSpPr>
        <p:spPr>
          <a:xfrm>
            <a:off x="77339" y="5706552"/>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accent6"/>
                </a:solidFill>
                <a:latin typeface="+mj-lt"/>
                <a:ea typeface="Open Sans Light" panose="020B0306030504020204" pitchFamily="34" charset="0"/>
                <a:cs typeface="Open Sans Light" panose="020B0306030504020204" pitchFamily="34" charset="0"/>
              </a:rPr>
              <a:t>Interpretation: The Company is in the Safe Zone</a:t>
            </a:r>
          </a:p>
        </p:txBody>
      </p:sp>
      <mc:AlternateContent xmlns:mc="http://schemas.openxmlformats.org/markup-compatibility/2006" xmlns:a14="http://schemas.microsoft.com/office/drawing/2010/main">
        <mc:Choice Requires="a14">
          <p:sp>
            <p:nvSpPr>
              <p:cNvPr id="12" name="Textfeld 11">
                <a:extLst>
                  <a:ext uri="{FF2B5EF4-FFF2-40B4-BE49-F238E27FC236}">
                    <a16:creationId xmlns:a16="http://schemas.microsoft.com/office/drawing/2014/main" xmlns="" id="{BB17D8AD-0857-4F85-8854-CDD6313E1C3B}"/>
                  </a:ext>
                </a:extLst>
              </p:cNvPr>
              <p:cNvSpPr txBox="1"/>
              <p:nvPr/>
            </p:nvSpPr>
            <p:spPr>
              <a:xfrm>
                <a:off x="162712" y="2202628"/>
                <a:ext cx="12753187" cy="299377"/>
              </a:xfrm>
              <a:prstGeom prst="rect">
                <a:avLst/>
              </a:prstGeom>
              <a:noFill/>
            </p:spPr>
            <p:txBody>
              <a:bodyPr wrap="square" lIns="0" tIns="0" rIns="0" bIns="0" rtlCol="0">
                <a:spAutoFit/>
              </a:bodyPr>
              <a:lstStyle/>
              <a:p>
                <a14:m>
                  <m:oMath xmlns:m="http://schemas.openxmlformats.org/officeDocument/2006/math">
                    <m:r>
                      <a:rPr lang="en-GB" sz="1300" b="0" i="1" smtClean="0">
                        <a:latin typeface="Cambria Math" panose="02040503050406030204" pitchFamily="18" charset="0"/>
                      </a:rPr>
                      <m:t>𝑍</m:t>
                    </m:r>
                    <m:r>
                      <a:rPr lang="en-GB" sz="1300" b="0" i="1" smtClean="0">
                        <a:latin typeface="Cambria Math" panose="02040503050406030204" pitchFamily="18" charset="0"/>
                      </a:rPr>
                      <m:t>−</m:t>
                    </m:r>
                    <m:r>
                      <a:rPr lang="en-GB" sz="1300" b="0" i="1" smtClean="0">
                        <a:latin typeface="Cambria Math" panose="02040503050406030204" pitchFamily="18" charset="0"/>
                      </a:rPr>
                      <m:t>𝑆𝑐𝑜𝑟𝑒</m:t>
                    </m:r>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0.717 ∗ </m:t>
                        </m:r>
                        <m:f>
                          <m:fPr>
                            <m:ctrlPr>
                              <a:rPr lang="en-GB" sz="1300" b="0" i="1" smtClean="0">
                                <a:latin typeface="Cambria Math"/>
                              </a:rPr>
                            </m:ctrlPr>
                          </m:fPr>
                          <m:num>
                            <m:r>
                              <a:rPr lang="en-GB" sz="1300" b="0" i="1" smtClean="0">
                                <a:latin typeface="Cambria Math" panose="02040503050406030204" pitchFamily="18" charset="0"/>
                              </a:rPr>
                              <m:t>𝑊𝑜𝑟𝑘𝑖𝑛𝑔</m:t>
                            </m:r>
                            <m:r>
                              <a:rPr lang="en-GB" sz="1300" b="0" i="1" smtClean="0">
                                <a:latin typeface="Cambria Math" panose="02040503050406030204" pitchFamily="18" charset="0"/>
                              </a:rPr>
                              <m:t> </m:t>
                            </m:r>
                            <m:r>
                              <a:rPr lang="en-GB" sz="1300" b="0" i="1" smtClean="0">
                                <a:latin typeface="Cambria Math" panose="02040503050406030204" pitchFamily="18" charset="0"/>
                              </a:rPr>
                              <m:t>𝐶𝑎𝑝𝑖𝑡𝑎𝑙</m:t>
                            </m:r>
                          </m:num>
                          <m:den>
                            <m:r>
                              <a:rPr lang="en-GB" sz="1300" b="0" i="1" smtClean="0">
                                <a:latin typeface="Cambria Math" panose="02040503050406030204" pitchFamily="18" charset="0"/>
                              </a:rPr>
                              <m:t>𝑇𝑜𝑡𝑎𝑙</m:t>
                            </m:r>
                            <m:r>
                              <a:rPr lang="en-GB" sz="1300" b="0" i="1" smtClean="0">
                                <a:latin typeface="Cambria Math" panose="02040503050406030204" pitchFamily="18" charset="0"/>
                              </a:rPr>
                              <m:t> </m:t>
                            </m:r>
                            <m:r>
                              <a:rPr lang="en-GB" sz="1300" b="0" i="1" smtClean="0">
                                <a:latin typeface="Cambria Math" panose="02040503050406030204" pitchFamily="18" charset="0"/>
                              </a:rPr>
                              <m:t>𝐴𝑠𝑠𝑒𝑡𝑠</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0.847 ∗</m:t>
                        </m:r>
                        <m:f>
                          <m:fPr>
                            <m:ctrlPr>
                              <a:rPr lang="en-GB" sz="1300" b="0" i="1" smtClean="0">
                                <a:latin typeface="Cambria Math"/>
                              </a:rPr>
                            </m:ctrlPr>
                          </m:fPr>
                          <m:num>
                            <m:r>
                              <a:rPr lang="en-GB" sz="1300" b="0" i="1" smtClean="0">
                                <a:latin typeface="Cambria Math" panose="02040503050406030204" pitchFamily="18" charset="0"/>
                              </a:rPr>
                              <m:t>𝑅𝑒𝑡𝑎𝑖𝑛𝑒𝑑</m:t>
                            </m:r>
                            <m:r>
                              <a:rPr lang="en-GB" sz="1300" b="0" i="1" smtClean="0">
                                <a:latin typeface="Cambria Math" panose="02040503050406030204" pitchFamily="18" charset="0"/>
                              </a:rPr>
                              <m:t> </m:t>
                            </m:r>
                            <m:r>
                              <a:rPr lang="en-GB" sz="1300" b="0" i="1" smtClean="0">
                                <a:latin typeface="Cambria Math" panose="02040503050406030204" pitchFamily="18" charset="0"/>
                              </a:rPr>
                              <m:t>𝐸𝑎𝑟𝑛𝑖𝑛𝑔𝑠</m:t>
                            </m:r>
                          </m:num>
                          <m:den>
                            <m:r>
                              <a:rPr lang="en-GB" sz="1300" b="0" i="1" smtClean="0">
                                <a:latin typeface="Cambria Math" panose="02040503050406030204" pitchFamily="18" charset="0"/>
                              </a:rPr>
                              <m:t>𝑇𝑜𝑡𝑎𝑙</m:t>
                            </m:r>
                            <m:r>
                              <a:rPr lang="en-GB" sz="1300" b="0" i="1" smtClean="0">
                                <a:latin typeface="Cambria Math" panose="02040503050406030204" pitchFamily="18" charset="0"/>
                              </a:rPr>
                              <m:t> </m:t>
                            </m:r>
                            <m:r>
                              <a:rPr lang="en-GB" sz="1300" b="0" i="1" smtClean="0">
                                <a:latin typeface="Cambria Math" panose="02040503050406030204" pitchFamily="18" charset="0"/>
                              </a:rPr>
                              <m:t>𝐴𝑠𝑠𝑒𝑡𝑠</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3.107 ∗</m:t>
                        </m:r>
                        <m:f>
                          <m:fPr>
                            <m:ctrlPr>
                              <a:rPr lang="en-GB" sz="1300" b="0" i="1" smtClean="0">
                                <a:latin typeface="Cambria Math"/>
                              </a:rPr>
                            </m:ctrlPr>
                          </m:fPr>
                          <m:num>
                            <m:r>
                              <a:rPr lang="en-GB" sz="1300" b="0" i="1" smtClean="0">
                                <a:latin typeface="Cambria Math" panose="02040503050406030204" pitchFamily="18" charset="0"/>
                              </a:rPr>
                              <m:t>𝐸𝑎𝑟𝑛𝑖𝑛𝑔𝑠</m:t>
                            </m:r>
                            <m:r>
                              <a:rPr lang="en-GB" sz="1300" b="0" i="1" smtClean="0">
                                <a:latin typeface="Cambria Math" panose="02040503050406030204" pitchFamily="18" charset="0"/>
                              </a:rPr>
                              <m:t> </m:t>
                            </m:r>
                            <m:r>
                              <a:rPr lang="en-GB" sz="1300" b="0" i="1" smtClean="0">
                                <a:latin typeface="Cambria Math" panose="02040503050406030204" pitchFamily="18" charset="0"/>
                              </a:rPr>
                              <m:t>𝑏𝑒𝑓𝑜𝑟𝑒</m:t>
                            </m:r>
                            <m:r>
                              <a:rPr lang="en-GB" sz="1300" b="0" i="1" smtClean="0">
                                <a:latin typeface="Cambria Math" panose="02040503050406030204" pitchFamily="18" charset="0"/>
                              </a:rPr>
                              <m:t> </m:t>
                            </m:r>
                            <m:r>
                              <a:rPr lang="en-GB" sz="1300" b="0" i="1" smtClean="0">
                                <a:latin typeface="Cambria Math" panose="02040503050406030204" pitchFamily="18" charset="0"/>
                              </a:rPr>
                              <m:t>𝐼𝑛𝑡𝑒𝑠𝑡𝑒𝑠𝑡</m:t>
                            </m:r>
                            <m:r>
                              <a:rPr lang="en-GB" sz="1300" b="0" i="1" smtClean="0">
                                <a:latin typeface="Cambria Math" panose="02040503050406030204" pitchFamily="18" charset="0"/>
                              </a:rPr>
                              <m:t> </m:t>
                            </m:r>
                            <m:r>
                              <a:rPr lang="en-GB" sz="1300" b="0" i="1" smtClean="0">
                                <a:latin typeface="Cambria Math" panose="02040503050406030204" pitchFamily="18" charset="0"/>
                              </a:rPr>
                              <m:t>𝑎𝑛𝑑</m:t>
                            </m:r>
                            <m:r>
                              <a:rPr lang="en-GB" sz="1300" b="0" i="1" smtClean="0">
                                <a:latin typeface="Cambria Math" panose="02040503050406030204" pitchFamily="18" charset="0"/>
                              </a:rPr>
                              <m:t> </m:t>
                            </m:r>
                            <m:r>
                              <a:rPr lang="en-GB" sz="1300" b="0" i="1" smtClean="0">
                                <a:latin typeface="Cambria Math" panose="02040503050406030204" pitchFamily="18" charset="0"/>
                              </a:rPr>
                              <m:t>𝑇𝑎𝑥</m:t>
                            </m:r>
                          </m:num>
                          <m:den>
                            <m:r>
                              <a:rPr lang="en-GB" sz="1300" b="0" i="1" smtClean="0">
                                <a:latin typeface="Cambria Math" panose="02040503050406030204" pitchFamily="18" charset="0"/>
                              </a:rPr>
                              <m:t>𝑇𝑜𝑡𝑎𝑙</m:t>
                            </m:r>
                            <m:r>
                              <a:rPr lang="en-GB" sz="1300" b="0" i="1" smtClean="0">
                                <a:latin typeface="Cambria Math" panose="02040503050406030204" pitchFamily="18" charset="0"/>
                              </a:rPr>
                              <m:t> </m:t>
                            </m:r>
                            <m:r>
                              <a:rPr lang="en-GB" sz="1300" b="0" i="1" smtClean="0">
                                <a:latin typeface="Cambria Math" panose="02040503050406030204" pitchFamily="18" charset="0"/>
                              </a:rPr>
                              <m:t>𝐴𝑠𝑠𝑒𝑡𝑠</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0.420 ∗</m:t>
                        </m:r>
                        <m:f>
                          <m:fPr>
                            <m:ctrlPr>
                              <a:rPr lang="en-GB" sz="1300" b="0" i="1" smtClean="0">
                                <a:latin typeface="Cambria Math"/>
                              </a:rPr>
                            </m:ctrlPr>
                          </m:fPr>
                          <m:num>
                            <m:r>
                              <a:rPr lang="en-GB" sz="1300" b="0" i="1" smtClean="0">
                                <a:latin typeface="Cambria Math" panose="02040503050406030204" pitchFamily="18" charset="0"/>
                              </a:rPr>
                              <m:t>𝐵𝑜𝑜𝑘</m:t>
                            </m:r>
                            <m:r>
                              <a:rPr lang="en-GB" sz="1300" b="0" i="1" smtClean="0">
                                <a:latin typeface="Cambria Math" panose="02040503050406030204" pitchFamily="18" charset="0"/>
                              </a:rPr>
                              <m:t> </m:t>
                            </m:r>
                            <m:r>
                              <a:rPr lang="en-GB" sz="1300" b="0" i="1" smtClean="0">
                                <a:latin typeface="Cambria Math" panose="02040503050406030204" pitchFamily="18" charset="0"/>
                              </a:rPr>
                              <m:t>𝑉𝑎𝑙𝑢𝑒</m:t>
                            </m:r>
                            <m:r>
                              <a:rPr lang="en-GB" sz="1300" b="0" i="1" smtClean="0">
                                <a:latin typeface="Cambria Math" panose="02040503050406030204" pitchFamily="18" charset="0"/>
                              </a:rPr>
                              <m:t> </m:t>
                            </m:r>
                            <m:r>
                              <a:rPr lang="en-GB" sz="1300" b="0" i="1" smtClean="0">
                                <a:latin typeface="Cambria Math" panose="02040503050406030204" pitchFamily="18" charset="0"/>
                              </a:rPr>
                              <m:t>𝑜𝑓</m:t>
                            </m:r>
                            <m:r>
                              <a:rPr lang="en-GB" sz="1300" b="0" i="1" smtClean="0">
                                <a:latin typeface="Cambria Math" panose="02040503050406030204" pitchFamily="18" charset="0"/>
                              </a:rPr>
                              <m:t> </m:t>
                            </m:r>
                            <m:r>
                              <a:rPr lang="en-GB" sz="1300" b="0" i="1" smtClean="0">
                                <a:latin typeface="Cambria Math" panose="02040503050406030204" pitchFamily="18" charset="0"/>
                              </a:rPr>
                              <m:t>𝐸𝑞𝑢𝑖𝑡𝑦</m:t>
                            </m:r>
                          </m:num>
                          <m:den>
                            <m:r>
                              <a:rPr lang="en-GB" sz="1300" b="0" i="1" smtClean="0">
                                <a:latin typeface="Cambria Math" panose="02040503050406030204" pitchFamily="18" charset="0"/>
                              </a:rPr>
                              <m:t>𝑇𝑜𝑡𝑎𝑙</m:t>
                            </m:r>
                            <m:r>
                              <a:rPr lang="en-GB" sz="1300" b="0" i="1" smtClean="0">
                                <a:latin typeface="Cambria Math" panose="02040503050406030204" pitchFamily="18" charset="0"/>
                              </a:rPr>
                              <m:t> </m:t>
                            </m:r>
                            <m:r>
                              <a:rPr lang="en-GB" sz="1300" b="0" i="1" smtClean="0">
                                <a:latin typeface="Cambria Math" panose="02040503050406030204" pitchFamily="18" charset="0"/>
                              </a:rPr>
                              <m:t>𝐿𝑖𝑎𝑏𝑖𝑙𝑖𝑡𝑖𝑒𝑠</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0.998 ∗</m:t>
                        </m:r>
                        <m:f>
                          <m:fPr>
                            <m:ctrlPr>
                              <a:rPr lang="en-GB" sz="1300" b="0" i="1" smtClean="0">
                                <a:latin typeface="Cambria Math"/>
                              </a:rPr>
                            </m:ctrlPr>
                          </m:fPr>
                          <m:num>
                            <m:r>
                              <a:rPr lang="en-GB" sz="1300" b="0" i="1" smtClean="0">
                                <a:latin typeface="Cambria Math" panose="02040503050406030204" pitchFamily="18" charset="0"/>
                              </a:rPr>
                              <m:t>𝑆𝑎𝑙𝑒𝑠</m:t>
                            </m:r>
                          </m:num>
                          <m:den>
                            <m:r>
                              <a:rPr lang="en-GB" sz="1300" b="0" i="1" smtClean="0">
                                <a:latin typeface="Cambria Math" panose="02040503050406030204" pitchFamily="18" charset="0"/>
                              </a:rPr>
                              <m:t>𝑇𝑜𝑡𝑎𝑙</m:t>
                            </m:r>
                            <m:r>
                              <a:rPr lang="en-GB" sz="1300" b="0" i="1" smtClean="0">
                                <a:latin typeface="Cambria Math" panose="02040503050406030204" pitchFamily="18" charset="0"/>
                              </a:rPr>
                              <m:t> </m:t>
                            </m:r>
                            <m:r>
                              <a:rPr lang="en-GB" sz="1300" b="0" i="1" smtClean="0">
                                <a:latin typeface="Cambria Math" panose="02040503050406030204" pitchFamily="18" charset="0"/>
                              </a:rPr>
                              <m:t>𝐴𝑠𝑠𝑒𝑡𝑠</m:t>
                            </m:r>
                          </m:den>
                        </m:f>
                      </m:e>
                    </m:d>
                  </m:oMath>
                </a14:m>
                <a:r>
                  <a:rPr lang="en-GB" sz="1300" dirty="0"/>
                  <a:t> </a:t>
                </a:r>
              </a:p>
            </p:txBody>
          </p:sp>
        </mc:Choice>
        <mc:Fallback xmlns="">
          <p:sp>
            <p:nvSpPr>
              <p:cNvPr id="12" name="Textfeld 11">
                <a:extLst>
                  <a:ext uri="{FF2B5EF4-FFF2-40B4-BE49-F238E27FC236}">
                    <a16:creationId xmlns:a16="http://schemas.microsoft.com/office/drawing/2014/main" id="{BB17D8AD-0857-4F85-8854-CDD6313E1C3B}"/>
                  </a:ext>
                </a:extLst>
              </p:cNvPr>
              <p:cNvSpPr txBox="1">
                <a:spLocks noRot="1" noChangeAspect="1" noMove="1" noResize="1" noEditPoints="1" noAdjustHandles="1" noChangeArrowheads="1" noChangeShapeType="1" noTextEdit="1"/>
              </p:cNvSpPr>
              <p:nvPr/>
            </p:nvSpPr>
            <p:spPr>
              <a:xfrm>
                <a:off x="162712" y="2202628"/>
                <a:ext cx="12753187" cy="299377"/>
              </a:xfrm>
              <a:prstGeom prst="rect">
                <a:avLst/>
              </a:prstGeom>
              <a:blipFill>
                <a:blip r:embed="rId5"/>
                <a:stretch>
                  <a:fillRect l="-398" t="-4167" b="-25000"/>
                </a:stretch>
              </a:blipFill>
            </p:spPr>
            <p:txBody>
              <a:bodyPr/>
              <a:lstStyle/>
              <a:p>
                <a:r>
                  <a:rPr lang="en-BA">
                    <a:noFill/>
                  </a:rPr>
                  <a:t> </a:t>
                </a:r>
              </a:p>
            </p:txBody>
          </p:sp>
        </mc:Fallback>
      </mc:AlternateContent>
      <p:grpSp>
        <p:nvGrpSpPr>
          <p:cNvPr id="13" name="Gruppieren 12">
            <a:extLst>
              <a:ext uri="{FF2B5EF4-FFF2-40B4-BE49-F238E27FC236}">
                <a16:creationId xmlns:a16="http://schemas.microsoft.com/office/drawing/2014/main" xmlns="" id="{8C9063D6-07A1-459F-929B-C6CD3E7D1607}"/>
              </a:ext>
            </a:extLst>
          </p:cNvPr>
          <p:cNvGrpSpPr/>
          <p:nvPr/>
        </p:nvGrpSpPr>
        <p:grpSpPr>
          <a:xfrm>
            <a:off x="95104" y="2074764"/>
            <a:ext cx="5834493" cy="4534669"/>
            <a:chOff x="95104" y="2074764"/>
            <a:chExt cx="5834493" cy="4534669"/>
          </a:xfrm>
        </p:grpSpPr>
        <p:sp>
          <p:nvSpPr>
            <p:cNvPr id="14" name="Textfeld 13">
              <a:extLst>
                <a:ext uri="{FF2B5EF4-FFF2-40B4-BE49-F238E27FC236}">
                  <a16:creationId xmlns:a16="http://schemas.microsoft.com/office/drawing/2014/main" xmlns="" id="{368B7AE5-A9CB-4906-89EE-41E00AFF6042}"/>
                </a:ext>
              </a:extLst>
            </p:cNvPr>
            <p:cNvSpPr txBox="1"/>
            <p:nvPr/>
          </p:nvSpPr>
          <p:spPr>
            <a:xfrm>
              <a:off x="2512106" y="2074764"/>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5" name="Textfeld 14">
                  <a:extLst>
                    <a:ext uri="{FF2B5EF4-FFF2-40B4-BE49-F238E27FC236}">
                      <a16:creationId xmlns:a16="http://schemas.microsoft.com/office/drawing/2014/main" xmlns="" id="{AFD0D5B3-D3EC-4F6D-9EDD-E7FFB91906F4}"/>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5" name="Textfeld 14">
                  <a:extLst>
                    <a:ext uri="{FF2B5EF4-FFF2-40B4-BE49-F238E27FC236}">
                      <a16:creationId xmlns:a16="http://schemas.microsoft.com/office/drawing/2014/main" id="{AFD0D5B3-D3EC-4F6D-9EDD-E7FFB91906F4}"/>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6"/>
                  <a:stretch>
                    <a:fillRect l="-443" t="-10000" r="-222" b="-35000"/>
                  </a:stretch>
                </a:blipFill>
              </p:spPr>
              <p:txBody>
                <a:bodyPr/>
                <a:lstStyle/>
                <a:p>
                  <a:r>
                    <a:rPr lang="en-BA">
                      <a:noFill/>
                    </a:rPr>
                    <a:t> </a:t>
                  </a:r>
                </a:p>
              </p:txBody>
            </p:sp>
          </mc:Fallback>
        </mc:AlternateContent>
        <p:sp>
          <p:nvSpPr>
            <p:cNvPr id="16" name="Textfeld 15">
              <a:extLst>
                <a:ext uri="{FF2B5EF4-FFF2-40B4-BE49-F238E27FC236}">
                  <a16:creationId xmlns:a16="http://schemas.microsoft.com/office/drawing/2014/main" xmlns="" id="{DDAE1140-265F-4DD7-B1F2-E50FBD33F65D}"/>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18717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647178" y="558168"/>
            <a:ext cx="8852375" cy="697353"/>
          </a:xfrm>
        </p:spPr>
        <p:txBody>
          <a:bodyPr>
            <a:normAutofit/>
          </a:bodyPr>
          <a:lstStyle/>
          <a:p>
            <a:r>
              <a:rPr lang="en-GB" spc="31" dirty="0">
                <a:latin typeface="Arial"/>
                <a:cs typeface="Arial"/>
              </a:rPr>
              <a:t>Altman Z-Score for Non-Manufacturers</a:t>
            </a:r>
            <a:endParaRPr lang="en-GB" dirty="0"/>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xmlns="" id="{43C91CB5-69C6-4C6A-B405-9DB2E59E9E42}"/>
                  </a:ext>
                </a:extLst>
              </p:cNvPr>
              <p:cNvSpPr txBox="1"/>
              <p:nvPr/>
            </p:nvSpPr>
            <p:spPr>
              <a:xfrm>
                <a:off x="0" y="2202628"/>
                <a:ext cx="12192001" cy="41408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panose="02040503050406030204" pitchFamily="18" charset="0"/>
                        </a:rPr>
                        <m:t>𝑍</m:t>
                      </m:r>
                      <m:r>
                        <a:rPr lang="en-GB" sz="1400" b="0" i="1" smtClean="0">
                          <a:solidFill>
                            <a:schemeClr val="tx1"/>
                          </a:solidFill>
                          <a:latin typeface="Cambria Math" panose="02040503050406030204" pitchFamily="18" charset="0"/>
                        </a:rPr>
                        <m:t>−</m:t>
                      </m:r>
                      <m:r>
                        <a:rPr lang="en-GB" sz="1400" b="0" i="1" smtClean="0">
                          <a:solidFill>
                            <a:schemeClr val="tx1"/>
                          </a:solidFill>
                          <a:latin typeface="Cambria Math" panose="02040503050406030204" pitchFamily="18" charset="0"/>
                        </a:rPr>
                        <m:t>𝑆𝑐𝑜𝑟𝑒</m:t>
                      </m:r>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6.56 ∗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𝑊𝑜𝑟𝑘𝑖𝑛𝑔</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𝐶𝑎𝑝𝑖𝑡𝑎𝑙</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𝐴𝑠𝑠𝑒𝑡𝑠</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3.26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𝑅𝑒𝑡𝑎𝑖𝑛𝑒𝑑</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𝐸𝑎𝑟𝑛𝑖𝑛𝑔𝑠</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𝐴𝑠𝑠𝑒𝑡𝑠</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6.72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𝐸𝑎𝑟𝑛𝑖𝑛𝑔𝑠</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𝑏𝑒𝑓𝑜𝑟𝑒</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𝐼𝑛𝑡𝑒𝑠𝑡𝑒𝑠𝑡</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𝑎𝑛𝑑</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𝑇𝑎𝑥</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𝐴𝑠𝑠𝑒𝑡𝑠</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1.05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𝐵𝑜𝑜𝑘</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𝑉𝑎𝑙𝑢𝑒</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𝑜𝑓</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𝐸𝑞𝑢𝑖𝑡𝑦</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𝐿𝑖𝑎𝑏𝑖𝑙𝑖𝑡𝑖𝑒𝑠</m:t>
                              </m:r>
                            </m:den>
                          </m:f>
                        </m:e>
                      </m:d>
                    </m:oMath>
                  </m:oMathPara>
                </a14:m>
                <a:endParaRPr lang="en-GB" sz="1400" dirty="0">
                  <a:solidFill>
                    <a:schemeClr val="tx1"/>
                  </a:solidFill>
                </a:endParaRPr>
              </a:p>
            </p:txBody>
          </p:sp>
        </mc:Choice>
        <mc:Fallback xmlns="">
          <p:sp>
            <p:nvSpPr>
              <p:cNvPr id="3" name="Textfeld 2">
                <a:extLst>
                  <a:ext uri="{FF2B5EF4-FFF2-40B4-BE49-F238E27FC236}">
                    <a16:creationId xmlns:a16="http://schemas.microsoft.com/office/drawing/2014/main" id="{43C91CB5-69C6-4C6A-B405-9DB2E59E9E42}"/>
                  </a:ext>
                </a:extLst>
              </p:cNvPr>
              <p:cNvSpPr txBox="1">
                <a:spLocks noRot="1" noChangeAspect="1" noMove="1" noResize="1" noEditPoints="1" noAdjustHandles="1" noChangeArrowheads="1" noChangeShapeType="1" noTextEdit="1"/>
              </p:cNvSpPr>
              <p:nvPr/>
            </p:nvSpPr>
            <p:spPr>
              <a:xfrm>
                <a:off x="0" y="2202628"/>
                <a:ext cx="12192001" cy="414088"/>
              </a:xfrm>
              <a:prstGeom prst="rect">
                <a:avLst/>
              </a:prstGeom>
              <a:blipFill>
                <a:blip r:embed="rId3"/>
                <a:stretch>
                  <a:fillRect t="-9091" b="-30303"/>
                </a:stretch>
              </a:blipFill>
            </p:spPr>
            <p:txBody>
              <a:bodyPr/>
              <a:lstStyle/>
              <a:p>
                <a:r>
                  <a:rPr lang="en-BA">
                    <a:noFill/>
                  </a:rPr>
                  <a:t> </a:t>
                </a:r>
              </a:p>
            </p:txBody>
          </p:sp>
        </mc:Fallback>
      </mc:AlternateContent>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809414"/>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Interpretation</a:t>
            </a:r>
          </a:p>
        </p:txBody>
      </p:sp>
      <p:graphicFrame>
        <p:nvGraphicFramePr>
          <p:cNvPr id="5" name="Tabelle 7">
            <a:extLst>
              <a:ext uri="{FF2B5EF4-FFF2-40B4-BE49-F238E27FC236}">
                <a16:creationId xmlns:a16="http://schemas.microsoft.com/office/drawing/2014/main" xmlns="" id="{6A3BE79D-3F7B-43B2-8BAE-3FF1271F1037}"/>
              </a:ext>
            </a:extLst>
          </p:cNvPr>
          <p:cNvGraphicFramePr>
            <a:graphicFrameLocks noGrp="1"/>
          </p:cNvGraphicFramePr>
          <p:nvPr/>
        </p:nvGraphicFramePr>
        <p:xfrm>
          <a:off x="162712" y="3156994"/>
          <a:ext cx="11821308" cy="2413000"/>
        </p:xfrm>
        <a:graphic>
          <a:graphicData uri="http://schemas.openxmlformats.org/drawingml/2006/table">
            <a:tbl>
              <a:tblPr firstRow="1" bandRow="1">
                <a:tableStyleId>{5C22544A-7EE6-4342-B048-85BDC9FD1C3A}</a:tableStyleId>
              </a:tblPr>
              <a:tblGrid>
                <a:gridCol w="3940436">
                  <a:extLst>
                    <a:ext uri="{9D8B030D-6E8A-4147-A177-3AD203B41FA5}">
                      <a16:colId xmlns:a16="http://schemas.microsoft.com/office/drawing/2014/main" xmlns="" val="2180288925"/>
                    </a:ext>
                  </a:extLst>
                </a:gridCol>
                <a:gridCol w="3940436">
                  <a:extLst>
                    <a:ext uri="{9D8B030D-6E8A-4147-A177-3AD203B41FA5}">
                      <a16:colId xmlns:a16="http://schemas.microsoft.com/office/drawing/2014/main" xmlns="" val="2725146013"/>
                    </a:ext>
                  </a:extLst>
                </a:gridCol>
                <a:gridCol w="3940436">
                  <a:extLst>
                    <a:ext uri="{9D8B030D-6E8A-4147-A177-3AD203B41FA5}">
                      <a16:colId xmlns:a16="http://schemas.microsoft.com/office/drawing/2014/main" xmlns="" val="2180498012"/>
                    </a:ext>
                  </a:extLst>
                </a:gridCol>
              </a:tblGrid>
              <a:tr h="370840">
                <a:tc>
                  <a:txBody>
                    <a:bodyPr/>
                    <a:lstStyle/>
                    <a:p>
                      <a:pPr algn="ctr"/>
                      <a:r>
                        <a:rPr lang="en-GB" sz="1600" dirty="0"/>
                        <a:t>Red Zone</a:t>
                      </a:r>
                    </a:p>
                  </a:txBody>
                  <a:tcPr>
                    <a:solidFill>
                      <a:srgbClr val="E53292"/>
                    </a:solidFill>
                  </a:tcPr>
                </a:tc>
                <a:tc>
                  <a:txBody>
                    <a:bodyPr/>
                    <a:lstStyle/>
                    <a:p>
                      <a:pPr algn="ctr"/>
                      <a:r>
                        <a:rPr lang="en-GB" sz="1600" dirty="0"/>
                        <a:t>Grey Zone</a:t>
                      </a:r>
                    </a:p>
                  </a:txBody>
                  <a:tcPr>
                    <a:solidFill>
                      <a:schemeClr val="bg2">
                        <a:lumMod val="25000"/>
                      </a:schemeClr>
                    </a:solidFill>
                  </a:tcPr>
                </a:tc>
                <a:tc>
                  <a:txBody>
                    <a:bodyPr/>
                    <a:lstStyle/>
                    <a:p>
                      <a:pPr algn="ctr"/>
                      <a:r>
                        <a:rPr lang="en-GB" sz="1600" dirty="0"/>
                        <a:t>Safe Zone</a:t>
                      </a:r>
                    </a:p>
                  </a:txBody>
                  <a:tcPr>
                    <a:solidFill>
                      <a:schemeClr val="accent6"/>
                    </a:solidFill>
                  </a:tcPr>
                </a:tc>
                <a:extLst>
                  <a:ext uri="{0D108BD9-81ED-4DB2-BD59-A6C34878D82A}">
                    <a16:rowId xmlns:a16="http://schemas.microsoft.com/office/drawing/2014/main" xmlns="" val="3962135646"/>
                  </a:ext>
                </a:extLst>
              </a:tr>
              <a:tr h="370840">
                <a:tc>
                  <a:txBody>
                    <a:bodyPr/>
                    <a:lstStyle/>
                    <a:p>
                      <a:pPr marL="0" indent="0" algn="ctr">
                        <a:buFont typeface="Wingdings" panose="05000000000000000000" pitchFamily="2" charset="2"/>
                        <a:buNone/>
                      </a:pPr>
                      <a:r>
                        <a:rPr lang="en-GB" sz="1600" b="1" dirty="0">
                          <a:solidFill>
                            <a:schemeClr val="tx1"/>
                          </a:solidFill>
                        </a:rPr>
                        <a:t>Z-Score below 1.23</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 Any score below 1.23 indicates huge financial distress. The lower the score, the more danger there is that the company might soon become insolvent.</a:t>
                      </a:r>
                    </a:p>
                  </a:txBody>
                  <a:tcPr/>
                </a:tc>
                <a:tc>
                  <a:txBody>
                    <a:bodyPr/>
                    <a:lstStyle/>
                    <a:p>
                      <a:pPr marL="0" indent="0" algn="ctr">
                        <a:buFont typeface="Wingdings" panose="05000000000000000000" pitchFamily="2" charset="2"/>
                        <a:buNone/>
                      </a:pPr>
                      <a:r>
                        <a:rPr lang="en-GB" sz="1600" b="1" dirty="0">
                          <a:solidFill>
                            <a:schemeClr val="tx1"/>
                          </a:solidFill>
                        </a:rPr>
                        <a:t>Z-Score from 1.23 to 2.9</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his range is considered a “</a:t>
                      </a:r>
                      <a:r>
                        <a:rPr lang="en-GB" sz="1600" dirty="0" err="1">
                          <a:solidFill>
                            <a:schemeClr val="tx1"/>
                          </a:solidFill>
                        </a:rPr>
                        <a:t>gray</a:t>
                      </a:r>
                      <a:r>
                        <a:rPr lang="en-GB" sz="1600" dirty="0">
                          <a:solidFill>
                            <a:schemeClr val="tx1"/>
                          </a:solidFill>
                        </a:rPr>
                        <a:t> area.” Companies which have a score lying in this range are not very safe. Their finances are not stable and the companies may get into the “danger zone” if there are no improvements.</a:t>
                      </a:r>
                    </a:p>
                  </a:txBody>
                  <a:tcPr/>
                </a:tc>
                <a:tc>
                  <a:txBody>
                    <a:bodyPr/>
                    <a:lstStyle/>
                    <a:p>
                      <a:pPr marL="0" indent="0" algn="ctr">
                        <a:buFont typeface="Wingdings" panose="05000000000000000000" pitchFamily="2" charset="2"/>
                        <a:buNone/>
                      </a:pPr>
                      <a:r>
                        <a:rPr lang="en-GB" sz="1600" b="1" dirty="0">
                          <a:solidFill>
                            <a:schemeClr val="tx1"/>
                          </a:solidFill>
                        </a:rPr>
                        <a:t>Z-Score of 2.9 or above</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A score of more than 2.9 indicates that the company is in the “safe zone.” This means that the company’s financial status is okay. It is financially healthy, and the risk of bankruptcy is low.</a:t>
                      </a:r>
                    </a:p>
                  </a:txBody>
                  <a:tcPr/>
                </a:tc>
                <a:extLst>
                  <a:ext uri="{0D108BD9-81ED-4DB2-BD59-A6C34878D82A}">
                    <a16:rowId xmlns:a16="http://schemas.microsoft.com/office/drawing/2014/main" xmlns="" val="1412673293"/>
                  </a:ext>
                </a:extLst>
              </a:tr>
            </a:tbl>
          </a:graphicData>
        </a:graphic>
      </p:graphicFrame>
      <p:grpSp>
        <p:nvGrpSpPr>
          <p:cNvPr id="8" name="Gruppieren 7">
            <a:extLst>
              <a:ext uri="{FF2B5EF4-FFF2-40B4-BE49-F238E27FC236}">
                <a16:creationId xmlns:a16="http://schemas.microsoft.com/office/drawing/2014/main" xmlns="" id="{AFDE0E1C-3E51-401A-9E10-488D8DBFBEDB}"/>
              </a:ext>
            </a:extLst>
          </p:cNvPr>
          <p:cNvGrpSpPr/>
          <p:nvPr/>
        </p:nvGrpSpPr>
        <p:grpSpPr>
          <a:xfrm>
            <a:off x="95104" y="2048739"/>
            <a:ext cx="5834493" cy="4560694"/>
            <a:chOff x="95104" y="2048739"/>
            <a:chExt cx="5834493" cy="4560694"/>
          </a:xfrm>
        </p:grpSpPr>
        <p:sp>
          <p:nvSpPr>
            <p:cNvPr id="9" name="Textfeld 8">
              <a:extLst>
                <a:ext uri="{FF2B5EF4-FFF2-40B4-BE49-F238E27FC236}">
                  <a16:creationId xmlns:a16="http://schemas.microsoft.com/office/drawing/2014/main" xmlns="" id="{600AA052-670C-4658-8CD2-E7A3E9767732}"/>
                </a:ext>
              </a:extLst>
            </p:cNvPr>
            <p:cNvSpPr txBox="1"/>
            <p:nvPr/>
          </p:nvSpPr>
          <p:spPr>
            <a:xfrm>
              <a:off x="3432453" y="2048739"/>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xmlns="" id="{ECCD484F-DDC3-4581-BE1A-AF9E15A097CB}"/>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0" name="Textfeld 9">
                  <a:extLst>
                    <a:ext uri="{FF2B5EF4-FFF2-40B4-BE49-F238E27FC236}">
                      <a16:creationId xmlns:a16="http://schemas.microsoft.com/office/drawing/2014/main" id="{ECCD484F-DDC3-4581-BE1A-AF9E15A097CB}"/>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4"/>
                  <a:stretch>
                    <a:fillRect l="-443" t="-10000" r="-222" b="-35000"/>
                  </a:stretch>
                </a:blipFill>
              </p:spPr>
              <p:txBody>
                <a:bodyPr/>
                <a:lstStyle/>
                <a:p>
                  <a:r>
                    <a:rPr lang="en-BA">
                      <a:noFill/>
                    </a:rPr>
                    <a:t> </a:t>
                  </a:r>
                </a:p>
              </p:txBody>
            </p:sp>
          </mc:Fallback>
        </mc:AlternateContent>
        <p:sp>
          <p:nvSpPr>
            <p:cNvPr id="11" name="Textfeld 10">
              <a:extLst>
                <a:ext uri="{FF2B5EF4-FFF2-40B4-BE49-F238E27FC236}">
                  <a16:creationId xmlns:a16="http://schemas.microsoft.com/office/drawing/2014/main" xmlns="" id="{CAB9C49C-CFC7-419E-8E71-060CEF8D22D8}"/>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83859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p:txBody>
          <a:bodyPr>
            <a:normAutofit/>
          </a:bodyPr>
          <a:lstStyle/>
          <a:p>
            <a:r>
              <a:rPr lang="en-GB" spc="31" dirty="0">
                <a:latin typeface="Arial"/>
                <a:cs typeface="Arial"/>
              </a:rPr>
              <a:t>Altman Z-Score for Non-Manufacturers</a:t>
            </a:r>
            <a:endParaRPr lang="en-GB" dirty="0"/>
          </a:p>
        </p:txBody>
      </p:sp>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734108"/>
            <a:ext cx="6705480" cy="164383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Example</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Assets: 			400,000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Working Capital:		10,000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Liabilities: 		300,000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Retained Earnings: 		-</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Earnings Before Interests and Tax:	40,000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Book Value of Equity:		25,000 	</a:t>
            </a:r>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xmlns="" id="{5010EA07-FDCE-40E8-ABF0-20697A78924C}"/>
                  </a:ext>
                </a:extLst>
              </p:cNvPr>
              <p:cNvSpPr txBox="1"/>
              <p:nvPr/>
            </p:nvSpPr>
            <p:spPr>
              <a:xfrm>
                <a:off x="162712" y="4722786"/>
                <a:ext cx="8000588" cy="4728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panose="02040503050406030204" pitchFamily="18" charset="0"/>
                        </a:rPr>
                        <m:t>𝑍</m:t>
                      </m:r>
                      <m:r>
                        <a:rPr lang="en-GB" sz="1600" b="0" i="1" smtClean="0">
                          <a:solidFill>
                            <a:schemeClr val="tx1"/>
                          </a:solidFill>
                          <a:latin typeface="Cambria Math" panose="02040503050406030204" pitchFamily="18" charset="0"/>
                        </a:rPr>
                        <m:t>−</m:t>
                      </m:r>
                      <m:r>
                        <a:rPr lang="en-GB" sz="1600" b="0" i="1" smtClean="0">
                          <a:solidFill>
                            <a:schemeClr val="tx1"/>
                          </a:solidFill>
                          <a:latin typeface="Cambria Math" panose="02040503050406030204" pitchFamily="18" charset="0"/>
                        </a:rPr>
                        <m:t>𝑆𝑐𝑜𝑟𝑒</m:t>
                      </m:r>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6.56 ∗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10000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3.26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6.72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40000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1.05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25000</m:t>
                              </m:r>
                            </m:num>
                            <m:den>
                              <m:r>
                                <a:rPr lang="en-GB" sz="1600" b="0" i="1" smtClean="0">
                                  <a:solidFill>
                                    <a:schemeClr val="tx1"/>
                                  </a:solidFill>
                                  <a:latin typeface="Cambria Math" panose="02040503050406030204" pitchFamily="18" charset="0"/>
                                </a:rPr>
                                <m:t>300000</m:t>
                              </m:r>
                            </m:den>
                          </m:f>
                        </m:e>
                      </m:d>
                    </m:oMath>
                  </m:oMathPara>
                </a14:m>
                <a:endParaRPr lang="en-GB" sz="1600" dirty="0">
                  <a:solidFill>
                    <a:schemeClr val="tx1"/>
                  </a:solidFill>
                </a:endParaRPr>
              </a:p>
            </p:txBody>
          </p:sp>
        </mc:Choice>
        <mc:Fallback xmlns="">
          <p:sp>
            <p:nvSpPr>
              <p:cNvPr id="8" name="Textfeld 7">
                <a:extLst>
                  <a:ext uri="{FF2B5EF4-FFF2-40B4-BE49-F238E27FC236}">
                    <a16:creationId xmlns:a16="http://schemas.microsoft.com/office/drawing/2014/main" id="{5010EA07-FDCE-40E8-ABF0-20697A78924C}"/>
                  </a:ext>
                </a:extLst>
              </p:cNvPr>
              <p:cNvSpPr txBox="1">
                <a:spLocks noRot="1" noChangeAspect="1" noMove="1" noResize="1" noEditPoints="1" noAdjustHandles="1" noChangeArrowheads="1" noChangeShapeType="1" noTextEdit="1"/>
              </p:cNvSpPr>
              <p:nvPr/>
            </p:nvSpPr>
            <p:spPr>
              <a:xfrm>
                <a:off x="162712" y="4722786"/>
                <a:ext cx="8000588" cy="472822"/>
              </a:xfrm>
              <a:prstGeom prst="rect">
                <a:avLst/>
              </a:prstGeom>
              <a:blipFill>
                <a:blip r:embed="rId3"/>
                <a:stretch>
                  <a:fillRect b="-13514"/>
                </a:stretch>
              </a:blipFill>
            </p:spPr>
            <p:txBody>
              <a:bodyPr/>
              <a:lstStyle/>
              <a:p>
                <a:r>
                  <a:rPr lang="en-BA">
                    <a:noFill/>
                  </a:rPr>
                  <a:t> </a:t>
                </a:r>
              </a:p>
            </p:txBody>
          </p:sp>
        </mc:Fallback>
      </mc:AlternateContent>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xmlns="" id="{E8689F31-60BF-4D73-AA5E-13C4D7F44B88}"/>
                  </a:ext>
                </a:extLst>
              </p:cNvPr>
              <p:cNvSpPr txBox="1"/>
              <p:nvPr/>
            </p:nvSpPr>
            <p:spPr>
              <a:xfrm>
                <a:off x="162711" y="5268145"/>
                <a:ext cx="9529532" cy="246221"/>
              </a:xfrm>
              <a:prstGeom prst="rect">
                <a:avLst/>
              </a:prstGeom>
              <a:noFill/>
            </p:spPr>
            <p:txBody>
              <a:bodyPr wrap="none" lIns="0" tIns="0" rIns="0" bIns="0" rtlCol="0">
                <a:spAutoFit/>
              </a:bodyPr>
              <a:lstStyle/>
              <a:p>
                <a14:m>
                  <m:oMath xmlns:m="http://schemas.openxmlformats.org/officeDocument/2006/math">
                    <m:r>
                      <a:rPr lang="en-GB" sz="1600" b="0" i="1" smtClean="0">
                        <a:solidFill>
                          <a:schemeClr val="tx1"/>
                        </a:solidFill>
                        <a:latin typeface="Cambria Math" panose="02040503050406030204" pitchFamily="18" charset="0"/>
                      </a:rPr>
                      <m:t>𝑍</m:t>
                    </m:r>
                    <m:r>
                      <a:rPr lang="en-GB" sz="1600" b="0" i="1" smtClean="0">
                        <a:solidFill>
                          <a:schemeClr val="tx1"/>
                        </a:solidFill>
                        <a:latin typeface="Cambria Math" panose="02040503050406030204" pitchFamily="18" charset="0"/>
                      </a:rPr>
                      <m:t>−</m:t>
                    </m:r>
                    <m:r>
                      <a:rPr lang="en-GB" sz="1600" b="0" i="1" smtClean="0">
                        <a:solidFill>
                          <a:schemeClr val="tx1"/>
                        </a:solidFill>
                        <a:latin typeface="Cambria Math" panose="02040503050406030204" pitchFamily="18" charset="0"/>
                      </a:rPr>
                      <m:t>𝑆𝑐𝑜𝑟𝑒</m:t>
                    </m:r>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6.56 ∗0.025</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3.26 ∗0</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6.72 ∗0.571</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1.05∗0.083</m:t>
                        </m:r>
                      </m:e>
                    </m:d>
                    <m:r>
                      <a:rPr lang="en-GB" sz="1600" b="0" i="0" smtClean="0">
                        <a:solidFill>
                          <a:schemeClr val="tx1"/>
                        </a:solidFill>
                        <a:latin typeface="Cambria Math" panose="02040503050406030204" pitchFamily="18" charset="0"/>
                      </a:rPr>
                      <m:t>=0.16+0+0.67+0.09</m:t>
                    </m:r>
                  </m:oMath>
                </a14:m>
                <a:r>
                  <a:rPr lang="en-GB" sz="1600" dirty="0">
                    <a:solidFill>
                      <a:schemeClr val="tx1"/>
                    </a:solidFill>
                  </a:rPr>
                  <a:t> = </a:t>
                </a:r>
                <a:r>
                  <a:rPr lang="en-GB" sz="1600" b="1" dirty="0">
                    <a:solidFill>
                      <a:srgbClr val="EC2179"/>
                    </a:solidFill>
                  </a:rPr>
                  <a:t>0.92  </a:t>
                </a:r>
              </a:p>
            </p:txBody>
          </p:sp>
        </mc:Choice>
        <mc:Fallback xmlns="">
          <p:sp>
            <p:nvSpPr>
              <p:cNvPr id="9" name="Textfeld 8">
                <a:extLst>
                  <a:ext uri="{FF2B5EF4-FFF2-40B4-BE49-F238E27FC236}">
                    <a16:creationId xmlns:a16="http://schemas.microsoft.com/office/drawing/2014/main" id="{E8689F31-60BF-4D73-AA5E-13C4D7F44B88}"/>
                  </a:ext>
                </a:extLst>
              </p:cNvPr>
              <p:cNvSpPr txBox="1">
                <a:spLocks noRot="1" noChangeAspect="1" noMove="1" noResize="1" noEditPoints="1" noAdjustHandles="1" noChangeArrowheads="1" noChangeShapeType="1" noTextEdit="1"/>
              </p:cNvSpPr>
              <p:nvPr/>
            </p:nvSpPr>
            <p:spPr>
              <a:xfrm>
                <a:off x="162711" y="5268145"/>
                <a:ext cx="9529532" cy="246221"/>
              </a:xfrm>
              <a:prstGeom prst="rect">
                <a:avLst/>
              </a:prstGeom>
              <a:blipFill>
                <a:blip r:embed="rId4"/>
                <a:stretch>
                  <a:fillRect l="-665" t="-23810" r="-266" b="-42857"/>
                </a:stretch>
              </a:blipFill>
            </p:spPr>
            <p:txBody>
              <a:bodyPr/>
              <a:lstStyle/>
              <a:p>
                <a:r>
                  <a:rPr lang="en-BA">
                    <a:noFill/>
                  </a:rPr>
                  <a:t> </a:t>
                </a:r>
              </a:p>
            </p:txBody>
          </p:sp>
        </mc:Fallback>
      </mc:AlternateContent>
      <p:sp>
        <p:nvSpPr>
          <p:cNvPr id="11" name="Subtitle 2">
            <a:extLst>
              <a:ext uri="{FF2B5EF4-FFF2-40B4-BE49-F238E27FC236}">
                <a16:creationId xmlns:a16="http://schemas.microsoft.com/office/drawing/2014/main" xmlns="" id="{C7B70FC2-9D98-4034-AE24-4D3BEF42BC9F}"/>
              </a:ext>
            </a:extLst>
          </p:cNvPr>
          <p:cNvSpPr txBox="1">
            <a:spLocks/>
          </p:cNvSpPr>
          <p:nvPr/>
        </p:nvSpPr>
        <p:spPr>
          <a:xfrm>
            <a:off x="77339" y="5706552"/>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rgbClr val="EC2179"/>
                </a:solidFill>
                <a:latin typeface="+mj-lt"/>
                <a:ea typeface="Open Sans Light" panose="020B0306030504020204" pitchFamily="34" charset="0"/>
                <a:cs typeface="Open Sans Light" panose="020B0306030504020204" pitchFamily="34" charset="0"/>
              </a:rPr>
              <a:t>Interpretation: The Company is in the Red Zone</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xmlns="" id="{F9B60EF4-2FC3-4423-A62F-9620240BC1BE}"/>
                  </a:ext>
                </a:extLst>
              </p:cNvPr>
              <p:cNvSpPr txBox="1"/>
              <p:nvPr/>
            </p:nvSpPr>
            <p:spPr>
              <a:xfrm>
                <a:off x="0" y="2202628"/>
                <a:ext cx="12192001" cy="41408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panose="02040503050406030204" pitchFamily="18" charset="0"/>
                        </a:rPr>
                        <m:t>𝑍</m:t>
                      </m:r>
                      <m:r>
                        <a:rPr lang="en-GB" sz="1400" b="0" i="1" smtClean="0">
                          <a:solidFill>
                            <a:schemeClr val="tx1"/>
                          </a:solidFill>
                          <a:latin typeface="Cambria Math" panose="02040503050406030204" pitchFamily="18" charset="0"/>
                        </a:rPr>
                        <m:t>−</m:t>
                      </m:r>
                      <m:r>
                        <a:rPr lang="en-GB" sz="1400" b="0" i="1" smtClean="0">
                          <a:solidFill>
                            <a:schemeClr val="tx1"/>
                          </a:solidFill>
                          <a:latin typeface="Cambria Math" panose="02040503050406030204" pitchFamily="18" charset="0"/>
                        </a:rPr>
                        <m:t>𝑆𝑐𝑜𝑟𝑒</m:t>
                      </m:r>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6.56 ∗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𝑊𝑜𝑟𝑘𝑖𝑛𝑔</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𝐶𝑎𝑝𝑖𝑡𝑎𝑙</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𝐴𝑠𝑠𝑒𝑡𝑠</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3.26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𝑅𝑒𝑡𝑎𝑖𝑛𝑒𝑑</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𝐸𝑎𝑟𝑛𝑖𝑛𝑔𝑠</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𝐴𝑠𝑠𝑒𝑡𝑠</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6.72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𝐸𝑎𝑟𝑛𝑖𝑛𝑔𝑠</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𝑏𝑒𝑓𝑜𝑟𝑒</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𝐼𝑛𝑡𝑒𝑠𝑡𝑒𝑠𝑡</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𝑎𝑛𝑑</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𝑇𝑎𝑥</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𝐴𝑠𝑠𝑒𝑡𝑠</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1.05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𝐵𝑜𝑜𝑘</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𝑉𝑎𝑙𝑢𝑒</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𝑜𝑓</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𝐸𝑞𝑢𝑖𝑡𝑦</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𝐿𝑖𝑎𝑏𝑖𝑙𝑖𝑡𝑖𝑒𝑠</m:t>
                              </m:r>
                            </m:den>
                          </m:f>
                        </m:e>
                      </m:d>
                    </m:oMath>
                  </m:oMathPara>
                </a14:m>
                <a:endParaRPr lang="en-GB" sz="1400" dirty="0">
                  <a:solidFill>
                    <a:schemeClr val="tx1"/>
                  </a:solidFill>
                </a:endParaRPr>
              </a:p>
            </p:txBody>
          </p:sp>
        </mc:Choice>
        <mc:Fallback xmlns="">
          <p:sp>
            <p:nvSpPr>
              <p:cNvPr id="10" name="Textfeld 9">
                <a:extLst>
                  <a:ext uri="{FF2B5EF4-FFF2-40B4-BE49-F238E27FC236}">
                    <a16:creationId xmlns:a16="http://schemas.microsoft.com/office/drawing/2014/main" id="{F9B60EF4-2FC3-4423-A62F-9620240BC1BE}"/>
                  </a:ext>
                </a:extLst>
              </p:cNvPr>
              <p:cNvSpPr txBox="1">
                <a:spLocks noRot="1" noChangeAspect="1" noMove="1" noResize="1" noEditPoints="1" noAdjustHandles="1" noChangeArrowheads="1" noChangeShapeType="1" noTextEdit="1"/>
              </p:cNvSpPr>
              <p:nvPr/>
            </p:nvSpPr>
            <p:spPr>
              <a:xfrm>
                <a:off x="0" y="2202628"/>
                <a:ext cx="12192001" cy="414088"/>
              </a:xfrm>
              <a:prstGeom prst="rect">
                <a:avLst/>
              </a:prstGeom>
              <a:blipFill>
                <a:blip r:embed="rId5"/>
                <a:stretch>
                  <a:fillRect t="-9091" b="-30303"/>
                </a:stretch>
              </a:blipFill>
            </p:spPr>
            <p:txBody>
              <a:bodyPr/>
              <a:lstStyle/>
              <a:p>
                <a:r>
                  <a:rPr lang="en-BA">
                    <a:noFill/>
                  </a:rPr>
                  <a:t> </a:t>
                </a:r>
              </a:p>
            </p:txBody>
          </p:sp>
        </mc:Fallback>
      </mc:AlternateContent>
      <p:grpSp>
        <p:nvGrpSpPr>
          <p:cNvPr id="13" name="Gruppieren 12">
            <a:extLst>
              <a:ext uri="{FF2B5EF4-FFF2-40B4-BE49-F238E27FC236}">
                <a16:creationId xmlns:a16="http://schemas.microsoft.com/office/drawing/2014/main" xmlns="" id="{4AEF327D-7E6D-4F53-9618-03E4CE555D65}"/>
              </a:ext>
            </a:extLst>
          </p:cNvPr>
          <p:cNvGrpSpPr/>
          <p:nvPr/>
        </p:nvGrpSpPr>
        <p:grpSpPr>
          <a:xfrm>
            <a:off x="95104" y="2048739"/>
            <a:ext cx="5116989" cy="4529917"/>
            <a:chOff x="95104" y="2048739"/>
            <a:chExt cx="5116989" cy="4529917"/>
          </a:xfrm>
        </p:grpSpPr>
        <p:sp>
          <p:nvSpPr>
            <p:cNvPr id="14" name="Textfeld 13">
              <a:extLst>
                <a:ext uri="{FF2B5EF4-FFF2-40B4-BE49-F238E27FC236}">
                  <a16:creationId xmlns:a16="http://schemas.microsoft.com/office/drawing/2014/main" xmlns="" id="{EA4B6BF3-0B83-4E4D-9B60-48C1C3D9FA72}"/>
                </a:ext>
              </a:extLst>
            </p:cNvPr>
            <p:cNvSpPr txBox="1"/>
            <p:nvPr/>
          </p:nvSpPr>
          <p:spPr>
            <a:xfrm>
              <a:off x="3432453" y="2048739"/>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5" name="Textfeld 14">
                  <a:extLst>
                    <a:ext uri="{FF2B5EF4-FFF2-40B4-BE49-F238E27FC236}">
                      <a16:creationId xmlns:a16="http://schemas.microsoft.com/office/drawing/2014/main" xmlns="" id="{15F2C92F-FAB3-4BB1-939B-B70C8C58E1A5}"/>
                    </a:ext>
                  </a:extLst>
                </p:cNvPr>
                <p:cNvSpPr txBox="1"/>
                <p:nvPr/>
              </p:nvSpPr>
              <p:spPr>
                <a:xfrm>
                  <a:off x="221303" y="6363212"/>
                  <a:ext cx="4990790"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panose="02040503050406030204" pitchFamily="18" charset="0"/>
                          </a:rPr>
                          <m:t>𝑊𝑖𝑡h</m:t>
                        </m:r>
                        <m:r>
                          <a:rPr lang="en-GB" sz="1400" b="0" i="1" smtClean="0">
                            <a:latin typeface="Cambria Math" panose="02040503050406030204" pitchFamily="18" charset="0"/>
                          </a:rPr>
                          <m:t> </m:t>
                        </m:r>
                        <m:r>
                          <a:rPr lang="en-GB" sz="1400" b="0" i="1" smtClean="0">
                            <a:latin typeface="Cambria Math" panose="02040503050406030204" pitchFamily="18" charset="0"/>
                          </a:rPr>
                          <m:t>𝑊𝑜𝑟𝑘𝑖𝑛𝑔</m:t>
                        </m:r>
                        <m:r>
                          <a:rPr lang="en-GB" sz="1400" b="0" i="1" smtClean="0">
                            <a:latin typeface="Cambria Math" panose="02040503050406030204" pitchFamily="18" charset="0"/>
                          </a:rPr>
                          <m:t> </m:t>
                        </m:r>
                        <m:r>
                          <a:rPr lang="en-GB" sz="1400" b="0" i="1" smtClean="0">
                            <a:latin typeface="Cambria Math" panose="02040503050406030204" pitchFamily="18" charset="0"/>
                          </a:rPr>
                          <m:t>𝐶𝑎𝑝𝑖𝑡𝑎𝑙</m:t>
                        </m:r>
                        <m:r>
                          <a:rPr lang="en-GB" sz="1400" b="0" i="1" smtClean="0">
                            <a:latin typeface="Cambria Math" panose="02040503050406030204" pitchFamily="18" charset="0"/>
                          </a:rPr>
                          <m:t>=</m:t>
                        </m:r>
                        <m:r>
                          <a:rPr lang="en-GB" sz="1400" b="0" i="1" smtClean="0">
                            <a:latin typeface="Cambria Math" panose="02040503050406030204" pitchFamily="18" charset="0"/>
                          </a:rPr>
                          <m:t>𝐶𝑢𝑟𝑟𝑒𝑛𝑡</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r>
                          <a:rPr lang="en-GB" sz="1400" b="0" i="1" smtClean="0">
                            <a:latin typeface="Cambria Math" panose="02040503050406030204" pitchFamily="18" charset="0"/>
                          </a:rPr>
                          <m:t> −</m:t>
                        </m:r>
                        <m:r>
                          <a:rPr lang="en-GB" sz="1400" b="0" i="1" smtClean="0">
                            <a:latin typeface="Cambria Math" panose="02040503050406030204" pitchFamily="18" charset="0"/>
                          </a:rPr>
                          <m:t>𝐶𝑢𝑟𝑟𝑒𝑛𝑡</m:t>
                        </m:r>
                        <m:r>
                          <a:rPr lang="en-GB" sz="1400" b="0" i="1" smtClean="0">
                            <a:latin typeface="Cambria Math" panose="02040503050406030204" pitchFamily="18" charset="0"/>
                          </a:rPr>
                          <m:t> </m:t>
                        </m:r>
                        <m:r>
                          <a:rPr lang="en-GB" sz="1400" b="0" i="1" smtClean="0">
                            <a:latin typeface="Cambria Math" panose="02040503050406030204" pitchFamily="18" charset="0"/>
                          </a:rPr>
                          <m:t>𝐿𝑖𝑎𝑏𝑙𝑖𝑡𝑖𝑒𝑠</m:t>
                        </m:r>
                      </m:oMath>
                    </m:oMathPara>
                  </a14:m>
                  <a:endParaRPr lang="en-GB" sz="1400" dirty="0"/>
                </a:p>
              </p:txBody>
            </p:sp>
          </mc:Choice>
          <mc:Fallback xmlns="">
            <p:sp>
              <p:nvSpPr>
                <p:cNvPr id="15" name="Textfeld 14">
                  <a:extLst>
                    <a:ext uri="{FF2B5EF4-FFF2-40B4-BE49-F238E27FC236}">
                      <a16:creationId xmlns:a16="http://schemas.microsoft.com/office/drawing/2014/main" id="{15F2C92F-FAB3-4BB1-939B-B70C8C58E1A5}"/>
                    </a:ext>
                  </a:extLst>
                </p:cNvPr>
                <p:cNvSpPr txBox="1">
                  <a:spLocks noRot="1" noChangeAspect="1" noMove="1" noResize="1" noEditPoints="1" noAdjustHandles="1" noChangeArrowheads="1" noChangeShapeType="1" noTextEdit="1"/>
                </p:cNvSpPr>
                <p:nvPr/>
              </p:nvSpPr>
              <p:spPr>
                <a:xfrm>
                  <a:off x="221303" y="6363212"/>
                  <a:ext cx="4990790" cy="215444"/>
                </a:xfrm>
                <a:prstGeom prst="rect">
                  <a:avLst/>
                </a:prstGeom>
                <a:blipFill>
                  <a:blip r:embed="rId6"/>
                  <a:stretch>
                    <a:fillRect l="-366" r="-244" b="-31429"/>
                  </a:stretch>
                </a:blipFill>
              </p:spPr>
              <p:txBody>
                <a:bodyPr/>
                <a:lstStyle/>
                <a:p>
                  <a:r>
                    <a:rPr lang="en-GB">
                      <a:noFill/>
                    </a:rPr>
                    <a:t> </a:t>
                  </a:r>
                </a:p>
              </p:txBody>
            </p:sp>
          </mc:Fallback>
        </mc:AlternateContent>
        <p:sp>
          <p:nvSpPr>
            <p:cNvPr id="16" name="Textfeld 15">
              <a:extLst>
                <a:ext uri="{FF2B5EF4-FFF2-40B4-BE49-F238E27FC236}">
                  <a16:creationId xmlns:a16="http://schemas.microsoft.com/office/drawing/2014/main" xmlns="" id="{B051A142-3650-4460-80EB-E53BB2C73C95}"/>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1868132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1463</Words>
  <Application>Microsoft Office PowerPoint</Application>
  <PresentationFormat>Custom</PresentationFormat>
  <Paragraphs>184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Orla Casey</dc:creator>
  <cp:lastModifiedBy>Gemma Brooks</cp:lastModifiedBy>
  <cp:revision>6</cp:revision>
  <cp:lastPrinted>2021-03-14T18:15:54Z</cp:lastPrinted>
  <dcterms:created xsi:type="dcterms:W3CDTF">2021-03-05T07:26:27Z</dcterms:created>
  <dcterms:modified xsi:type="dcterms:W3CDTF">2022-04-05T11:05:41Z</dcterms:modified>
</cp:coreProperties>
</file>