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91" r:id="rId2"/>
    <p:sldId id="392" r:id="rId3"/>
    <p:sldId id="3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59" d="100"/>
          <a:sy n="59" d="100"/>
        </p:scale>
        <p:origin x="-4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44AFC-DAB5-41B8-848A-98DEB9FFD1D5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39BBC-402D-4F85-9EF2-E718FDE7AB3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8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5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58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8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9E714-B124-4605-BE8A-BC82D7B12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772525-F58B-4E65-95A5-52A292297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FB0670-CE6C-4C6F-83BC-BCB71659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25FFB0-E367-44B4-A550-E83459A4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6CB69C-D890-4A38-8D4B-634D9F0A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3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DF656-9E51-49FB-93BF-62F21199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5B2AF3-DCE2-4C0E-9861-99A114A3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0066CD-1412-4164-AB68-F9ADA79B6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C08B30-8C70-485A-9166-E68739FE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2789AC-0DF7-47EF-9BEF-879B5477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4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D9A058F-41DA-4948-8FB2-7A6458E63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08767D-431A-463C-B7AA-2CAC3DB1D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1322F9-B147-4A87-BEAE-20F59729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34D7C4-E529-4316-BFB9-A8C69A6C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0C999-A828-47FF-8968-58532C18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2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xmlns="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xmlns="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3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C3A74-6C3C-439D-8919-6DE4E7AC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3C08E-ABAD-4659-BF45-930A5A350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013CB8-C3B7-45A8-8203-E69A80FF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06E39-BA06-4F99-8C37-E03D3974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7EC12A-B546-489A-8070-78CD5645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2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3F90D-3413-4766-A4E3-17F236A8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DFDBAD-1093-4FE2-9D68-3A0882D47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093058-4ABC-4589-A809-10516480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BD4C05-BEA0-4DC7-A9EA-5A017332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0FA317-2A82-45AF-BBAA-76883EDB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4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6CA25-3FC3-4ABC-A106-05E9AA7E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E212-375A-4A58-9026-2837FC468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8911CA-4DD1-4EBE-B8BE-78329F221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ADEFE6-2E94-4B34-BFAA-050C6D7B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672EE-57A7-4FC5-A99D-C426DDAD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B7734D-CF57-4565-8E8E-9755B1C8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813B5-6E56-4534-96E5-B9190A79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801EE7-EF8F-42AD-880D-8E9CED85A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159B08-A8F4-4DFF-AB4B-B68DD58A1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92BC18-3E9C-4AAF-8C5B-F588EE194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8F630A-8F21-4B4F-BB0D-8EA7BE34C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F53323-65AA-4CFC-87D0-8F42F3DC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CC56F9-A409-4F05-B87C-40B332E5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7DE0AA-4661-4A6F-B9D6-CDBD8E0F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25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0AD9D-C6F5-46AB-9B1E-EEE9808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DFE0C0-B85E-4B05-8F5D-EE6D347A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E108B9-4426-47E9-A504-42C1327E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C1C28C-2991-4ED3-9F04-8272A2CC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275323-D75B-44ED-9752-91E09F8E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86E118-C967-4797-919B-56832A7E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2F33438-A700-46DF-A6F1-F4C9ECD4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89FC2-EEA7-4D1B-99EE-915D634F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8CF86-C2E4-4034-80CE-18CB0864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8CF46F-E7BE-4C75-98B0-4B56056E0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BEF1A0-C2DF-4161-9EE6-F0835780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17DEAF-FB47-4CF4-9795-F90B009A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1C9663-60DB-456A-9973-06B8EA8F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1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8A9CA-D301-46F6-8C54-CE4FF45F6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9C5512-850C-4380-BCAA-C4E1E9E6D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90E3A4-CC7C-45D6-BAAA-CDF802331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757FA6-831A-4FA3-AFB0-877D42AC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3EADBA-DA24-4230-BAA5-5B1C6512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5E078D-2AC8-4C17-9E2F-FF834B96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1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B4B9F9-70F1-4AD6-BBE3-985F0910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07A933-EB3E-4AE1-84B0-CBB219821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27DA21-F457-4009-A0BE-E58836EC5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7844-EB73-4E34-B3E0-3E65B9C0756A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CCA7F3-DEEE-49CE-AF3A-4429948EE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71BAA-EBB0-4A3A-B326-2E7047B97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6B09-7552-4C8A-8392-661D48E34E5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2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xmlns="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xmlns="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821" y="685141"/>
            <a:ext cx="8852375" cy="697353"/>
          </a:xfrm>
        </p:spPr>
        <p:txBody>
          <a:bodyPr>
            <a:normAutofit fontScale="92500"/>
          </a:bodyPr>
          <a:lstStyle/>
          <a:p>
            <a:r>
              <a:rPr lang="es-ES" dirty="0"/>
              <a:t>Herramientas para la </a:t>
            </a:r>
            <a:r>
              <a:rPr lang="es-ES" dirty="0" smtClean="0"/>
              <a:t>Reestructuración Financiera</a:t>
            </a:r>
            <a:endParaRPr lang="en-GB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xmlns="" id="{D56C76F7-68CE-4B26-A52D-8770502F9A19}"/>
              </a:ext>
            </a:extLst>
          </p:cNvPr>
          <p:cNvCxnSpPr>
            <a:cxnSpLocks/>
          </p:cNvCxnSpPr>
          <p:nvPr/>
        </p:nvCxnSpPr>
        <p:spPr>
          <a:xfrm flipV="1">
            <a:off x="3773103" y="2098307"/>
            <a:ext cx="0" cy="362700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xmlns="" id="{FB32D818-ED6D-459F-ADB6-4F31917E9F5F}"/>
              </a:ext>
            </a:extLst>
          </p:cNvPr>
          <p:cNvCxnSpPr>
            <a:cxnSpLocks/>
          </p:cNvCxnSpPr>
          <p:nvPr/>
        </p:nvCxnSpPr>
        <p:spPr>
          <a:xfrm>
            <a:off x="3773103" y="5706059"/>
            <a:ext cx="7122695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ubtitle 2">
            <a:extLst>
              <a:ext uri="{FF2B5EF4-FFF2-40B4-BE49-F238E27FC236}">
                <a16:creationId xmlns:a16="http://schemas.microsoft.com/office/drawing/2014/main" xmlns="" id="{ABAF5D81-7D3C-4751-A67A-349C3934525C}"/>
              </a:ext>
            </a:extLst>
          </p:cNvPr>
          <p:cNvSpPr txBox="1">
            <a:spLocks/>
          </p:cNvSpPr>
          <p:nvPr/>
        </p:nvSpPr>
        <p:spPr>
          <a:xfrm>
            <a:off x="7808822" y="5706059"/>
            <a:ext cx="2839455" cy="28085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en-GB" sz="1600" b="1" dirty="0" err="1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Tiempo</a:t>
            </a:r>
            <a:r>
              <a:rPr lang="en-GB" sz="1600" b="1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 smtClean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Necesario</a:t>
            </a:r>
            <a:endParaRPr lang="en-GB" sz="1600" b="1" dirty="0"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xmlns="" id="{526D63FF-A52F-4E47-B906-BCD5DFECE8C7}"/>
              </a:ext>
            </a:extLst>
          </p:cNvPr>
          <p:cNvSpPr txBox="1">
            <a:spLocks/>
          </p:cNvSpPr>
          <p:nvPr/>
        </p:nvSpPr>
        <p:spPr>
          <a:xfrm rot="16200000">
            <a:off x="2967330" y="2623225"/>
            <a:ext cx="1330693" cy="28085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es-ES" sz="1600" b="1" dirty="0" smtClean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Complejidad</a:t>
            </a:r>
            <a:endParaRPr lang="es-ES" sz="1600" b="1" dirty="0"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0BACE9AF-7F41-4D15-9F3F-792178534ADA}"/>
              </a:ext>
            </a:extLst>
          </p:cNvPr>
          <p:cNvSpPr txBox="1">
            <a:spLocks/>
          </p:cNvSpPr>
          <p:nvPr/>
        </p:nvSpPr>
        <p:spPr>
          <a:xfrm>
            <a:off x="4180134" y="479426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Renuncia</a:t>
            </a:r>
            <a:r>
              <a:rPr lang="en-GB" sz="1600" b="1" dirty="0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a las </a:t>
            </a: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reclamaciones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E2D48363-1742-4AFD-89EE-C92CE506C8FD}"/>
              </a:ext>
            </a:extLst>
          </p:cNvPr>
          <p:cNvSpPr txBox="1">
            <a:spLocks/>
          </p:cNvSpPr>
          <p:nvPr/>
        </p:nvSpPr>
        <p:spPr>
          <a:xfrm>
            <a:off x="3874525" y="5218154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Pagos</a:t>
            </a:r>
            <a:r>
              <a:rPr lang="en-GB" sz="1600" b="1" dirty="0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diferidos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D1DF5FD1-97C5-4D75-85FE-11D5D8129B0C}"/>
              </a:ext>
            </a:extLst>
          </p:cNvPr>
          <p:cNvSpPr txBox="1">
            <a:spLocks/>
          </p:cNvSpPr>
          <p:nvPr/>
        </p:nvSpPr>
        <p:spPr>
          <a:xfrm>
            <a:off x="4791087" y="455906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Subordinación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8C7C11BD-21C7-43E4-B7F4-A19810321CD6}"/>
              </a:ext>
            </a:extLst>
          </p:cNvPr>
          <p:cNvSpPr txBox="1">
            <a:spLocks/>
          </p:cNvSpPr>
          <p:nvPr/>
        </p:nvSpPr>
        <p:spPr>
          <a:xfrm>
            <a:off x="4178238" y="3869671"/>
            <a:ext cx="2609826" cy="20134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smtClean="0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Carta </a:t>
            </a:r>
            <a:r>
              <a:rPr lang="en-GB" sz="1600" b="1" dirty="0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 </a:t>
            </a:r>
            <a:r>
              <a:rPr lang="en-GB" sz="1600" b="1" dirty="0" err="1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patrocinio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5E43A55B-40EF-49F0-9F68-1D605C2DBEF1}"/>
              </a:ext>
            </a:extLst>
          </p:cNvPr>
          <p:cNvSpPr txBox="1">
            <a:spLocks/>
          </p:cNvSpPr>
          <p:nvPr/>
        </p:nvSpPr>
        <p:spPr>
          <a:xfrm>
            <a:off x="4178238" y="5011102"/>
            <a:ext cx="2609826" cy="20134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 smtClean="0">
                <a:solidFill>
                  <a:srgbClr val="E5329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Suspensión</a:t>
            </a:r>
            <a:endParaRPr lang="en-GB" sz="1600" b="1" dirty="0">
              <a:solidFill>
                <a:srgbClr val="E53292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FEB8FBEE-1E07-47D4-AF2A-6CBE248A557F}"/>
              </a:ext>
            </a:extLst>
          </p:cNvPr>
          <p:cNvSpPr txBox="1">
            <a:spLocks/>
          </p:cNvSpPr>
          <p:nvPr/>
        </p:nvSpPr>
        <p:spPr>
          <a:xfrm>
            <a:off x="3897159" y="5459796"/>
            <a:ext cx="2609826" cy="20134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 smtClean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Préstamo</a:t>
            </a:r>
            <a:r>
              <a:rPr lang="en-GB" sz="1600" b="1" dirty="0" smtClean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accionistas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33F66BD7-A774-46B7-BA70-A06B6EFD57C9}"/>
              </a:ext>
            </a:extLst>
          </p:cNvPr>
          <p:cNvSpPr txBox="1">
            <a:spLocks/>
          </p:cNvSpPr>
          <p:nvPr/>
        </p:nvSpPr>
        <p:spPr>
          <a:xfrm>
            <a:off x="3897159" y="4113465"/>
            <a:ext cx="2609826" cy="645698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s-ES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Asignación a </a:t>
            </a:r>
            <a:endParaRPr lang="es-ES" sz="1600" b="1" dirty="0" smtClean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l">
              <a:lnSpc>
                <a:spcPts val="1313"/>
              </a:lnSpc>
            </a:pPr>
            <a:r>
              <a:rPr lang="es-ES" sz="1600" b="1" dirty="0" smtClean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las </a:t>
            </a:r>
            <a:r>
              <a:rPr lang="es-ES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reservas de </a:t>
            </a:r>
            <a:endParaRPr lang="es-ES" sz="1600" b="1" dirty="0" smtClean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l">
              <a:lnSpc>
                <a:spcPts val="1313"/>
              </a:lnSpc>
            </a:pPr>
            <a:r>
              <a:rPr lang="es-ES" sz="1600" b="1" dirty="0" smtClean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capital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502AEBD1-80D4-40F3-97AB-3ADAA4B3EB4A}"/>
              </a:ext>
            </a:extLst>
          </p:cNvPr>
          <p:cNvSpPr txBox="1">
            <a:spLocks/>
          </p:cNvSpPr>
          <p:nvPr/>
        </p:nvSpPr>
        <p:spPr>
          <a:xfrm>
            <a:off x="5327747" y="4304538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s-ES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Ampliación de las líneas de crédito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xmlns="" id="{54853689-670C-4AA0-8DE7-5E657961A817}"/>
              </a:ext>
            </a:extLst>
          </p:cNvPr>
          <p:cNvSpPr txBox="1">
            <a:spLocks/>
          </p:cNvSpPr>
          <p:nvPr/>
        </p:nvSpPr>
        <p:spPr>
          <a:xfrm>
            <a:off x="5786864" y="5037626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Gestión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del capital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circulante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FF6A3ABE-83D1-4F1F-BFF7-EC585C5F4B91}"/>
              </a:ext>
            </a:extLst>
          </p:cNvPr>
          <p:cNvSpPr txBox="1">
            <a:spLocks/>
          </p:cNvSpPr>
          <p:nvPr/>
        </p:nvSpPr>
        <p:spPr>
          <a:xfrm>
            <a:off x="6854692" y="4754784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Exención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salarial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xmlns="" id="{1C910CB4-5F1D-449C-A515-9EA96DA34472}"/>
              </a:ext>
            </a:extLst>
          </p:cNvPr>
          <p:cNvSpPr txBox="1">
            <a:spLocks/>
          </p:cNvSpPr>
          <p:nvPr/>
        </p:nvSpPr>
        <p:spPr>
          <a:xfrm>
            <a:off x="7939266" y="431792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Trabajo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a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corto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plazo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95F273B7-F633-43FB-95F5-033CAE9B6A41}"/>
              </a:ext>
            </a:extLst>
          </p:cNvPr>
          <p:cNvSpPr txBox="1">
            <a:spLocks/>
          </p:cNvSpPr>
          <p:nvPr/>
        </p:nvSpPr>
        <p:spPr>
          <a:xfrm>
            <a:off x="9066606" y="477207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Subvenciones</a:t>
            </a:r>
            <a:r>
              <a:rPr lang="en-GB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públicas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xmlns="" id="{9E64CF08-E778-4F38-AFD2-EC0E68F1C5AD}"/>
              </a:ext>
            </a:extLst>
          </p:cNvPr>
          <p:cNvSpPr txBox="1">
            <a:spLocks/>
          </p:cNvSpPr>
          <p:nvPr/>
        </p:nvSpPr>
        <p:spPr>
          <a:xfrm>
            <a:off x="8583739" y="391180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Préstamo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reestructuración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xmlns="" id="{077607D7-7F26-41A7-AC4B-A92B2785268A}"/>
              </a:ext>
            </a:extLst>
          </p:cNvPr>
          <p:cNvSpPr txBox="1">
            <a:spLocks/>
          </p:cNvSpPr>
          <p:nvPr/>
        </p:nvSpPr>
        <p:spPr>
          <a:xfrm>
            <a:off x="4724624" y="3613101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Préstamo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puente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xmlns="" id="{85A83096-DF76-4356-97D7-EC0ADBB28862}"/>
              </a:ext>
            </a:extLst>
          </p:cNvPr>
          <p:cNvSpPr txBox="1">
            <a:spLocks/>
          </p:cNvSpPr>
          <p:nvPr/>
        </p:nvSpPr>
        <p:spPr>
          <a:xfrm>
            <a:off x="5786864" y="410149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Préstamo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a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proveedores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xmlns="" id="{CB2C17B0-F551-4135-9ED8-26344AF6ADB3}"/>
              </a:ext>
            </a:extLst>
          </p:cNvPr>
          <p:cNvSpPr txBox="1">
            <a:spLocks/>
          </p:cNvSpPr>
          <p:nvPr/>
        </p:nvSpPr>
        <p:spPr>
          <a:xfrm>
            <a:off x="6029537" y="3689006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s-ES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Liberación de reservas de liquidez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xmlns="" id="{74CBBA61-D167-4CFE-9C35-9F18001BF992}"/>
              </a:ext>
            </a:extLst>
          </p:cNvPr>
          <p:cNvSpPr txBox="1">
            <a:spLocks/>
          </p:cNvSpPr>
          <p:nvPr/>
        </p:nvSpPr>
        <p:spPr>
          <a:xfrm>
            <a:off x="6465100" y="3409203"/>
            <a:ext cx="4083992" cy="20134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Venta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activos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empresariales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no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utilizados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xmlns="" id="{AA258434-424C-4C3E-B9A5-8CA63008B7B9}"/>
              </a:ext>
            </a:extLst>
          </p:cNvPr>
          <p:cNvSpPr txBox="1">
            <a:spLocks/>
          </p:cNvSpPr>
          <p:nvPr/>
        </p:nvSpPr>
        <p:spPr>
          <a:xfrm>
            <a:off x="4875476" y="3154842"/>
            <a:ext cx="2609826" cy="380497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s-ES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Renuncia a los compromisos de pensiones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xmlns="" id="{69452073-79CA-4F6F-9942-8DEFA5D35732}"/>
              </a:ext>
            </a:extLst>
          </p:cNvPr>
          <p:cNvSpPr txBox="1">
            <a:spLocks/>
          </p:cNvSpPr>
          <p:nvPr/>
        </p:nvSpPr>
        <p:spPr>
          <a:xfrm>
            <a:off x="8395645" y="5002749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Recompra</a:t>
            </a:r>
            <a:r>
              <a:rPr lang="en-GB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</a:t>
            </a: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deudas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xmlns="" id="{5D485E5C-9773-4749-B661-88A9CEB1F25D}"/>
              </a:ext>
            </a:extLst>
          </p:cNvPr>
          <p:cNvSpPr txBox="1">
            <a:spLocks/>
          </p:cNvSpPr>
          <p:nvPr/>
        </p:nvSpPr>
        <p:spPr>
          <a:xfrm>
            <a:off x="5011778" y="288014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Factorización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xmlns="" id="{5C3A15BE-0EFC-42A9-A023-EA77458217E4}"/>
              </a:ext>
            </a:extLst>
          </p:cNvPr>
          <p:cNvSpPr txBox="1">
            <a:spLocks/>
          </p:cNvSpPr>
          <p:nvPr/>
        </p:nvSpPr>
        <p:spPr>
          <a:xfrm>
            <a:off x="5011778" y="2678764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Venta</a:t>
            </a:r>
            <a:r>
              <a:rPr lang="en-GB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y </a:t>
            </a:r>
            <a:r>
              <a:rPr lang="en-GB" sz="1600" b="1" dirty="0" err="1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arrendamiento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xmlns="" id="{3C0D22FB-A412-438A-96BC-80EE73FBC9EF}"/>
              </a:ext>
            </a:extLst>
          </p:cNvPr>
          <p:cNvSpPr txBox="1">
            <a:spLocks/>
          </p:cNvSpPr>
          <p:nvPr/>
        </p:nvSpPr>
        <p:spPr>
          <a:xfrm>
            <a:off x="7037690" y="2767407"/>
            <a:ext cx="3511401" cy="368058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s-ES" sz="16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Evasión de impuestos mediante la reestructuración de los beneficios</a:t>
            </a:r>
            <a:endParaRPr lang="en-GB" sz="16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xmlns="" id="{77064EE9-DD0F-4092-B53F-0E9F2ECFA4CE}"/>
              </a:ext>
            </a:extLst>
          </p:cNvPr>
          <p:cNvSpPr txBox="1">
            <a:spLocks/>
          </p:cNvSpPr>
          <p:nvPr/>
        </p:nvSpPr>
        <p:spPr>
          <a:xfrm>
            <a:off x="7761693" y="3163473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Reestructuración</a:t>
            </a:r>
            <a:r>
              <a:rPr lang="en-GB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</a:t>
            </a: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valores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xmlns="" id="{818AEE50-C750-49E5-B349-66656EF2FA6A}"/>
              </a:ext>
            </a:extLst>
          </p:cNvPr>
          <p:cNvSpPr txBox="1">
            <a:spLocks/>
          </p:cNvSpPr>
          <p:nvPr/>
        </p:nvSpPr>
        <p:spPr>
          <a:xfrm>
            <a:off x="6029537" y="2339000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Gestión</a:t>
            </a:r>
            <a:r>
              <a:rPr lang="en-GB" sz="1600" b="1" dirty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la </a:t>
            </a:r>
            <a:r>
              <a:rPr lang="en-GB" sz="1600" b="1" dirty="0" err="1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tesorería</a:t>
            </a:r>
            <a:endParaRPr lang="en-GB" sz="16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xmlns="" id="{AED8DEAC-7968-4F02-8C93-52369387BF95}"/>
              </a:ext>
            </a:extLst>
          </p:cNvPr>
          <p:cNvSpPr txBox="1">
            <a:spLocks/>
          </p:cNvSpPr>
          <p:nvPr/>
        </p:nvSpPr>
        <p:spPr>
          <a:xfrm>
            <a:off x="6654510" y="2098305"/>
            <a:ext cx="2609826" cy="20134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Socios</a:t>
            </a:r>
            <a:r>
              <a:rPr lang="en-GB" sz="1600" b="1" dirty="0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sin </a:t>
            </a:r>
            <a:r>
              <a:rPr lang="en-GB" sz="1600" b="1" dirty="0" err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v</a:t>
            </a:r>
            <a:r>
              <a:rPr lang="en-GB" sz="1600" b="1" dirty="0" err="1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oto</a:t>
            </a:r>
            <a:r>
              <a:rPr lang="en-GB" sz="1600" b="1" dirty="0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xmlns="" id="{4D24F9B9-66EA-40B2-8EE6-FCBF476897A4}"/>
              </a:ext>
            </a:extLst>
          </p:cNvPr>
          <p:cNvSpPr txBox="1">
            <a:spLocks/>
          </p:cNvSpPr>
          <p:nvPr/>
        </p:nvSpPr>
        <p:spPr>
          <a:xfrm>
            <a:off x="7944183" y="1978898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600" b="1" dirty="0" err="1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Deuda</a:t>
            </a:r>
            <a:r>
              <a:rPr lang="en-GB" sz="1600" b="1" dirty="0" smtClean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GB" sz="1600" b="1" dirty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intermedia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xmlns="" id="{10F4FA76-8FA2-4F55-B622-F3A135FAA57C}"/>
              </a:ext>
            </a:extLst>
          </p:cNvPr>
          <p:cNvSpPr txBox="1">
            <a:spLocks/>
          </p:cNvSpPr>
          <p:nvPr/>
        </p:nvSpPr>
        <p:spPr>
          <a:xfrm>
            <a:off x="10549091" y="1795197"/>
            <a:ext cx="2609826" cy="207052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400" b="1" dirty="0" err="1" smtClean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Bonos</a:t>
            </a:r>
            <a:r>
              <a:rPr lang="en-GB" sz="1400" b="1" dirty="0" smtClean="0">
                <a:solidFill>
                  <a:srgbClr val="4472C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o enlaces</a:t>
            </a:r>
            <a:endParaRPr lang="en-GB" sz="1400" b="1" dirty="0">
              <a:solidFill>
                <a:srgbClr val="4472C4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499B5E48-05D6-4A5C-A2E5-A600052A9300}"/>
              </a:ext>
            </a:extLst>
          </p:cNvPr>
          <p:cNvSpPr txBox="1">
            <a:spLocks/>
          </p:cNvSpPr>
          <p:nvPr/>
        </p:nvSpPr>
        <p:spPr>
          <a:xfrm>
            <a:off x="9990130" y="2737651"/>
            <a:ext cx="2609826" cy="213785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GB" sz="1400" b="1" dirty="0" err="1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Inyección</a:t>
            </a:r>
            <a:r>
              <a:rPr lang="en-GB" sz="1400" b="1" dirty="0">
                <a:solidFill>
                  <a:srgbClr val="70AD47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 de capital</a:t>
            </a:r>
            <a:endParaRPr lang="en-GB" sz="1600" b="1" dirty="0">
              <a:solidFill>
                <a:srgbClr val="70AD47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xmlns="" id="{53AE72BE-87A5-48C4-A4E3-C02A0854B2ED}"/>
              </a:ext>
            </a:extLst>
          </p:cNvPr>
          <p:cNvSpPr txBox="1">
            <a:spLocks/>
          </p:cNvSpPr>
          <p:nvPr/>
        </p:nvSpPr>
        <p:spPr>
          <a:xfrm>
            <a:off x="9066606" y="2196578"/>
            <a:ext cx="2609826" cy="416853"/>
          </a:xfrm>
          <a:prstGeom prst="rect">
            <a:avLst/>
          </a:prstGeom>
        </p:spPr>
        <p:txBody>
          <a:bodyPr vert="horz" wrap="square" lIns="34299" tIns="17149" rIns="34299" bIns="17149" numCol="1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s-ES" sz="14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Conversión de deuda en acciones. </a:t>
            </a:r>
          </a:p>
          <a:p>
            <a:pPr algn="l">
              <a:lnSpc>
                <a:spcPts val="1313"/>
              </a:lnSpc>
            </a:pPr>
            <a:r>
              <a:rPr lang="es-ES" sz="1400" b="1" dirty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Conversión de deuda </a:t>
            </a:r>
            <a:r>
              <a:rPr lang="es-ES" sz="1400" b="1" dirty="0" smtClean="0">
                <a:solidFill>
                  <a:srgbClr val="C55A1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intermedia.</a:t>
            </a:r>
            <a:endParaRPr lang="en-GB" sz="1400" b="1" dirty="0">
              <a:solidFill>
                <a:srgbClr val="C55A1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9" name="Rechteck 30">
            <a:extLst>
              <a:ext uri="{FF2B5EF4-FFF2-40B4-BE49-F238E27FC236}">
                <a16:creationId xmlns:a16="http://schemas.microsoft.com/office/drawing/2014/main" xmlns="" id="{8C2ED859-0CDE-4C87-930B-8FE501688832}"/>
              </a:ext>
            </a:extLst>
          </p:cNvPr>
          <p:cNvSpPr/>
          <p:nvPr/>
        </p:nvSpPr>
        <p:spPr>
          <a:xfrm>
            <a:off x="543313" y="4666586"/>
            <a:ext cx="2674692" cy="1138433"/>
          </a:xfrm>
          <a:prstGeom prst="rect">
            <a:avLst/>
          </a:prstGeom>
          <a:solidFill>
            <a:srgbClr val="E53292"/>
          </a:solidFill>
          <a:ln>
            <a:solidFill>
              <a:srgbClr val="E53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+mj-lt"/>
              </a:rPr>
              <a:t>Mantener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GB" dirty="0" err="1">
                <a:solidFill>
                  <a:schemeClr val="bg1"/>
                </a:solidFill>
                <a:latin typeface="+mj-lt"/>
              </a:rPr>
              <a:t>solvencia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j-lt"/>
              </a:rPr>
              <a:t>financiera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hteck 31">
            <a:extLst>
              <a:ext uri="{FF2B5EF4-FFF2-40B4-BE49-F238E27FC236}">
                <a16:creationId xmlns:a16="http://schemas.microsoft.com/office/drawing/2014/main" xmlns="" id="{A6741346-D9CD-4A44-945C-AC18E7940A80}"/>
              </a:ext>
            </a:extLst>
          </p:cNvPr>
          <p:cNvSpPr/>
          <p:nvPr/>
        </p:nvSpPr>
        <p:spPr>
          <a:xfrm>
            <a:off x="543313" y="3642244"/>
            <a:ext cx="2707055" cy="9509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+mj-lt"/>
              </a:rPr>
              <a:t>Estabilización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 de la </a:t>
            </a:r>
            <a:r>
              <a:rPr lang="en-GB" dirty="0" err="1">
                <a:solidFill>
                  <a:schemeClr val="bg1"/>
                </a:solidFill>
                <a:latin typeface="+mj-lt"/>
              </a:rPr>
              <a:t>liquidez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hteck 32">
            <a:extLst>
              <a:ext uri="{FF2B5EF4-FFF2-40B4-BE49-F238E27FC236}">
                <a16:creationId xmlns:a16="http://schemas.microsoft.com/office/drawing/2014/main" xmlns="" id="{F493051F-157A-40FF-B107-5D5484F0A4E3}"/>
              </a:ext>
            </a:extLst>
          </p:cNvPr>
          <p:cNvSpPr/>
          <p:nvPr/>
        </p:nvSpPr>
        <p:spPr>
          <a:xfrm>
            <a:off x="543313" y="2757368"/>
            <a:ext cx="2707055" cy="806272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+mj-lt"/>
              </a:rPr>
              <a:t>Mejora de la estructura de financiación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hteck 33">
            <a:extLst>
              <a:ext uri="{FF2B5EF4-FFF2-40B4-BE49-F238E27FC236}">
                <a16:creationId xmlns:a16="http://schemas.microsoft.com/office/drawing/2014/main" xmlns="" id="{7CA55F7F-CF2E-4675-B670-AFA9C4B22ED3}"/>
              </a:ext>
            </a:extLst>
          </p:cNvPr>
          <p:cNvSpPr/>
          <p:nvPr/>
        </p:nvSpPr>
        <p:spPr>
          <a:xfrm>
            <a:off x="520178" y="1999237"/>
            <a:ext cx="2730190" cy="67952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+mj-lt"/>
              </a:rPr>
              <a:t>Construir una estructura de capital sostenible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379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xmlns="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xmlns="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xmlns="" id="{01C1D72E-FD22-45AD-A30F-785743AB9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33969"/>
              </p:ext>
            </p:extLst>
          </p:nvPr>
        </p:nvGraphicFramePr>
        <p:xfrm>
          <a:off x="2678806" y="1751107"/>
          <a:ext cx="445608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89">
                  <a:extLst>
                    <a:ext uri="{9D8B030D-6E8A-4147-A177-3AD203B41FA5}">
                      <a16:colId xmlns:a16="http://schemas.microsoft.com/office/drawing/2014/main" xmlns="" val="1242320083"/>
                    </a:ext>
                  </a:extLst>
                </a:gridCol>
              </a:tblGrid>
              <a:tr h="223220">
                <a:tc>
                  <a:txBody>
                    <a:bodyPr/>
                    <a:lstStyle/>
                    <a:p>
                      <a:r>
                        <a:rPr lang="en-GB" sz="1300" noProof="0" dirty="0" err="1" smtClean="0">
                          <a:solidFill>
                            <a:schemeClr val="bg1"/>
                          </a:solidFill>
                        </a:rPr>
                        <a:t>Mantener</a:t>
                      </a:r>
                      <a:r>
                        <a:rPr lang="en-GB" sz="1300" noProof="0" dirty="0" smtClean="0">
                          <a:solidFill>
                            <a:schemeClr val="bg1"/>
                          </a:solidFill>
                        </a:rPr>
                        <a:t> la </a:t>
                      </a:r>
                      <a:r>
                        <a:rPr lang="en-GB" sz="1300" noProof="0" dirty="0" err="1" smtClean="0">
                          <a:solidFill>
                            <a:schemeClr val="bg1"/>
                          </a:solidFill>
                        </a:rPr>
                        <a:t>solvencia</a:t>
                      </a:r>
                      <a:r>
                        <a:rPr lang="en-GB" sz="130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300" noProof="0" dirty="0" err="1" smtClean="0">
                          <a:solidFill>
                            <a:schemeClr val="bg1"/>
                          </a:solidFill>
                        </a:rPr>
                        <a:t>financiera</a:t>
                      </a:r>
                      <a:endParaRPr lang="en-GB" sz="13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53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858707"/>
                  </a:ext>
                </a:extLst>
              </a:tr>
              <a:tr h="7146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latin typeface="+mj-lt"/>
                        </a:rPr>
                        <a:t>Pago aplazado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latin typeface="+mj-lt"/>
                        </a:rPr>
                        <a:t>Suspensión/moratoria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latin typeface="+mj-lt"/>
                        </a:rPr>
                        <a:t>Eliminación de los motivos de resolución en los contratos de crédito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latin typeface="+mj-lt"/>
                        </a:rPr>
                        <a:t>Subordinación</a:t>
                      </a:r>
                      <a:endParaRPr lang="en-GB" sz="13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02034"/>
                  </a:ext>
                </a:extLst>
              </a:tr>
            </a:tbl>
          </a:graphicData>
        </a:graphic>
      </p:graphicFrame>
      <p:graphicFrame>
        <p:nvGraphicFramePr>
          <p:cNvPr id="49" name="Tabelle 4">
            <a:extLst>
              <a:ext uri="{FF2B5EF4-FFF2-40B4-BE49-F238E27FC236}">
                <a16:creationId xmlns:a16="http://schemas.microsoft.com/office/drawing/2014/main" xmlns="" id="{18FF2411-B706-43CD-8727-E0D63D64C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8164"/>
              </p:ext>
            </p:extLst>
          </p:nvPr>
        </p:nvGraphicFramePr>
        <p:xfrm>
          <a:off x="2665927" y="3091675"/>
          <a:ext cx="4468969" cy="376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969">
                  <a:extLst>
                    <a:ext uri="{9D8B030D-6E8A-4147-A177-3AD203B41FA5}">
                      <a16:colId xmlns:a16="http://schemas.microsoft.com/office/drawing/2014/main" xmlns="" val="1242320083"/>
                    </a:ext>
                  </a:extLst>
                </a:gridCol>
              </a:tblGrid>
              <a:tr h="306845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solidFill>
                            <a:schemeClr val="bg1"/>
                          </a:solidFill>
                        </a:rPr>
                        <a:t>Estabilización</a:t>
                      </a:r>
                      <a:r>
                        <a:rPr lang="en-GB" sz="1300" dirty="0" smtClean="0">
                          <a:solidFill>
                            <a:schemeClr val="bg1"/>
                          </a:solidFill>
                        </a:rPr>
                        <a:t> de la </a:t>
                      </a:r>
                      <a:r>
                        <a:rPr lang="en-GB" sz="1300" dirty="0" err="1" smtClean="0">
                          <a:solidFill>
                            <a:schemeClr val="bg1"/>
                          </a:solidFill>
                        </a:rPr>
                        <a:t>liquidez</a:t>
                      </a:r>
                      <a:endParaRPr lang="en-GB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55A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85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Liberación de las reservas de liquidez existentes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Venta de activos no operativos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Gestión del capital circulante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Gestión de la tesorería (cash </a:t>
                      </a:r>
                      <a:r>
                        <a:rPr lang="es-ES" sz="1300" dirty="0" err="1" smtClean="0">
                          <a:solidFill>
                            <a:srgbClr val="245473"/>
                          </a:solidFill>
                        </a:rPr>
                        <a:t>pooling</a:t>
                      </a: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Arrendamiento financiero y arrendamiento con opción de compra / venta con arrendamiento posterior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err="1" smtClean="0">
                          <a:solidFill>
                            <a:srgbClr val="245473"/>
                          </a:solidFill>
                        </a:rPr>
                        <a:t>Factoring</a:t>
                      </a:r>
                      <a:endParaRPr lang="es-ES" sz="1300" dirty="0" smtClean="0">
                        <a:solidFill>
                          <a:srgbClr val="245473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Préstamos a los accionistas / préstamos entre empresas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Renuncia al salario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Cuentas de horas extras / tiempo de trabajo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Trabajo a jornada reducida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Jubilación anticipada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Finalización del periodo de prueba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Conversión salarial (especialmente en la alta dirección)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Préstamos al personal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Aumento de las líneas de crédito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300" dirty="0" smtClean="0">
                          <a:solidFill>
                            <a:srgbClr val="245473"/>
                          </a:solidFill>
                        </a:rPr>
                        <a:t>Préstamo puente</a:t>
                      </a:r>
                      <a:endParaRPr lang="en-GB" sz="1300" dirty="0">
                        <a:solidFill>
                          <a:srgbClr val="24547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02034"/>
                  </a:ext>
                </a:extLst>
              </a:tr>
            </a:tbl>
          </a:graphicData>
        </a:graphic>
      </p:graphicFrame>
      <p:graphicFrame>
        <p:nvGraphicFramePr>
          <p:cNvPr id="50" name="Tabelle 4">
            <a:extLst>
              <a:ext uri="{FF2B5EF4-FFF2-40B4-BE49-F238E27FC236}">
                <a16:creationId xmlns:a16="http://schemas.microsoft.com/office/drawing/2014/main" xmlns="" id="{C7E6BFC0-C38F-4248-B6CB-8CA4FC206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48975"/>
              </p:ext>
            </p:extLst>
          </p:nvPr>
        </p:nvGraphicFramePr>
        <p:xfrm>
          <a:off x="7174331" y="1829694"/>
          <a:ext cx="457135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355">
                  <a:extLst>
                    <a:ext uri="{9D8B030D-6E8A-4147-A177-3AD203B41FA5}">
                      <a16:colId xmlns:a16="http://schemas.microsoft.com/office/drawing/2014/main" xmlns="" val="1242320083"/>
                    </a:ext>
                  </a:extLst>
                </a:gridCol>
              </a:tblGrid>
              <a:tr h="238225">
                <a:tc>
                  <a:txBody>
                    <a:bodyPr/>
                    <a:lstStyle/>
                    <a:p>
                      <a:r>
                        <a:rPr lang="es-ES" sz="1600" noProof="0" dirty="0" smtClean="0">
                          <a:solidFill>
                            <a:schemeClr val="bg1"/>
                          </a:solidFill>
                        </a:rPr>
                        <a:t>Mejora de la estructura de financiación</a:t>
                      </a:r>
                      <a:endParaRPr lang="es-ES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858707"/>
                  </a:ext>
                </a:extLst>
              </a:tr>
              <a:tr h="7146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Capital de deuda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Préstamos a proveedores y subvenciones a fondo perdido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Derecho de participación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Bonos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Inyección de capital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Sociedad silenciosa (socios sin voto)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Instrumentos de financiación pública</a:t>
                      </a:r>
                      <a:endParaRPr lang="en-GB" sz="1400" dirty="0">
                        <a:solidFill>
                          <a:srgbClr val="24547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02034"/>
                  </a:ext>
                </a:extLst>
              </a:tr>
            </a:tbl>
          </a:graphicData>
        </a:graphic>
      </p:graphicFrame>
      <p:graphicFrame>
        <p:nvGraphicFramePr>
          <p:cNvPr id="51" name="Tabelle 4">
            <a:extLst>
              <a:ext uri="{FF2B5EF4-FFF2-40B4-BE49-F238E27FC236}">
                <a16:creationId xmlns:a16="http://schemas.microsoft.com/office/drawing/2014/main" xmlns="" id="{90FEEE21-C77E-4561-B87D-E4130D310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298056"/>
              </p:ext>
            </p:extLst>
          </p:nvPr>
        </p:nvGraphicFramePr>
        <p:xfrm>
          <a:off x="7117126" y="4176617"/>
          <a:ext cx="4657231" cy="257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231">
                  <a:extLst>
                    <a:ext uri="{9D8B030D-6E8A-4147-A177-3AD203B41FA5}">
                      <a16:colId xmlns:a16="http://schemas.microsoft.com/office/drawing/2014/main" xmlns="" val="1242320083"/>
                    </a:ext>
                  </a:extLst>
                </a:gridCol>
              </a:tblGrid>
              <a:tr h="484876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Construir una estructura de capital sostenible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858707"/>
                  </a:ext>
                </a:extLst>
              </a:tr>
              <a:tr h="20874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Renuncia a la deuda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Garantía del deudor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Recompra de títulos de crédito 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Conversión de deuda en acciones.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Conversión de deuda intermedia.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Renuncia a los compromisos de pensiones / plan de pensiones de la empresa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Reestructuración dentro del Grupo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>
                          <a:solidFill>
                            <a:srgbClr val="245473"/>
                          </a:solidFill>
                        </a:rPr>
                        <a:t>(reducción de departamentos)</a:t>
                      </a:r>
                      <a:endParaRPr lang="en-GB" sz="1400" dirty="0">
                        <a:solidFill>
                          <a:srgbClr val="24547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02034"/>
                  </a:ext>
                </a:extLst>
              </a:tr>
            </a:tbl>
          </a:graphicData>
        </a:graphic>
      </p:graphicFrame>
      <p:sp>
        <p:nvSpPr>
          <p:cNvPr id="12" name="Rechteck 30">
            <a:extLst>
              <a:ext uri="{FF2B5EF4-FFF2-40B4-BE49-F238E27FC236}">
                <a16:creationId xmlns:a16="http://schemas.microsoft.com/office/drawing/2014/main" xmlns="" id="{55CAEEA9-894F-4C76-8A27-3DB51B9E64E7}"/>
              </a:ext>
            </a:extLst>
          </p:cNvPr>
          <p:cNvSpPr/>
          <p:nvPr/>
        </p:nvSpPr>
        <p:spPr>
          <a:xfrm>
            <a:off x="63395" y="4267260"/>
            <a:ext cx="2466701" cy="599695"/>
          </a:xfrm>
          <a:prstGeom prst="rect">
            <a:avLst/>
          </a:prstGeom>
          <a:solidFill>
            <a:srgbClr val="E53292"/>
          </a:solidFill>
          <a:ln>
            <a:solidFill>
              <a:srgbClr val="E53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Mantener</a:t>
            </a:r>
            <a:r>
              <a:rPr lang="en-GB" dirty="0">
                <a:solidFill>
                  <a:schemeClr val="bg1"/>
                </a:solidFill>
              </a:rPr>
              <a:t> la </a:t>
            </a:r>
            <a:r>
              <a:rPr lang="en-GB" dirty="0" err="1">
                <a:solidFill>
                  <a:schemeClr val="bg1"/>
                </a:solidFill>
              </a:rPr>
              <a:t>solvencia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financiera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hteck 31">
            <a:extLst>
              <a:ext uri="{FF2B5EF4-FFF2-40B4-BE49-F238E27FC236}">
                <a16:creationId xmlns:a16="http://schemas.microsoft.com/office/drawing/2014/main" xmlns="" id="{51AC474F-6C0F-442A-88E2-388E24DCA062}"/>
              </a:ext>
            </a:extLst>
          </p:cNvPr>
          <p:cNvSpPr/>
          <p:nvPr/>
        </p:nvSpPr>
        <p:spPr>
          <a:xfrm>
            <a:off x="40260" y="3428326"/>
            <a:ext cx="2496547" cy="7482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Estabilización</a:t>
            </a:r>
            <a:r>
              <a:rPr lang="en-GB" dirty="0">
                <a:solidFill>
                  <a:schemeClr val="bg1"/>
                </a:solidFill>
              </a:rPr>
              <a:t> de la </a:t>
            </a:r>
            <a:r>
              <a:rPr lang="en-GB" dirty="0" err="1">
                <a:solidFill>
                  <a:schemeClr val="bg1"/>
                </a:solidFill>
              </a:rPr>
              <a:t>liquidez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Rechteck 32">
            <a:extLst>
              <a:ext uri="{FF2B5EF4-FFF2-40B4-BE49-F238E27FC236}">
                <a16:creationId xmlns:a16="http://schemas.microsoft.com/office/drawing/2014/main" xmlns="" id="{2874DA96-5535-4639-86A6-AB2C2FFAE223}"/>
              </a:ext>
            </a:extLst>
          </p:cNvPr>
          <p:cNvSpPr/>
          <p:nvPr/>
        </p:nvSpPr>
        <p:spPr>
          <a:xfrm>
            <a:off x="48471" y="2703215"/>
            <a:ext cx="2496547" cy="63446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Mejora de la estructura de financiación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Rechteck 33">
            <a:extLst>
              <a:ext uri="{FF2B5EF4-FFF2-40B4-BE49-F238E27FC236}">
                <a16:creationId xmlns:a16="http://schemas.microsoft.com/office/drawing/2014/main" xmlns="" id="{8B82417D-C155-4FF2-96C7-19CB3E085439}"/>
              </a:ext>
            </a:extLst>
          </p:cNvPr>
          <p:cNvSpPr/>
          <p:nvPr/>
        </p:nvSpPr>
        <p:spPr>
          <a:xfrm>
            <a:off x="40260" y="2077842"/>
            <a:ext cx="2517883" cy="53473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Construir una estructura de capital sostenible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platzhalter 1">
            <a:extLst>
              <a:ext uri="{FF2B5EF4-FFF2-40B4-BE49-F238E27FC236}">
                <a16:creationId xmlns:a16="http://schemas.microsoft.com/office/drawing/2014/main" xmlns="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66954" y="942718"/>
            <a:ext cx="8852375" cy="697353"/>
          </a:xfrm>
        </p:spPr>
        <p:txBody>
          <a:bodyPr>
            <a:normAutofit fontScale="92500"/>
          </a:bodyPr>
          <a:lstStyle/>
          <a:p>
            <a:r>
              <a:rPr lang="es-ES" dirty="0"/>
              <a:t>Herramientas para la </a:t>
            </a:r>
            <a:r>
              <a:rPr lang="es-ES" dirty="0" smtClean="0"/>
              <a:t>Reestructuración Financiera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xmlns="" id="{3177FD17-46F5-4BFB-88B3-733967FA0D8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xmlns="" id="{3177FD17-46F5-4BFB-88B3-733967FA0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xmlns="" id="{01C1D72E-FD22-45AD-A30F-785743AB9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76243"/>
              </p:ext>
            </p:extLst>
          </p:nvPr>
        </p:nvGraphicFramePr>
        <p:xfrm>
          <a:off x="3543823" y="1896177"/>
          <a:ext cx="7294223" cy="439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4223">
                  <a:extLst>
                    <a:ext uri="{9D8B030D-6E8A-4147-A177-3AD203B41FA5}">
                      <a16:colId xmlns:a16="http://schemas.microsoft.com/office/drawing/2014/main" xmlns="" val="1242320083"/>
                    </a:ext>
                  </a:extLst>
                </a:gridCol>
              </a:tblGrid>
              <a:tr h="520509">
                <a:tc>
                  <a:txBody>
                    <a:bodyPr/>
                    <a:lstStyle/>
                    <a:p>
                      <a:r>
                        <a:rPr lang="en-GB" sz="2000" noProof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Garantías</a:t>
                      </a:r>
                      <a:endParaRPr lang="en-GB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95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858707"/>
                  </a:ext>
                </a:extLst>
              </a:tr>
              <a:tr h="38708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Transferencia de la propiedad a título de garantía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Reserva de dominio (ampliada)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Cesión de créditos (cesión global)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Concesión de hipotecas(hipoteca, carga de la tierra) 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Pignoración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Garantía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Garantías de deficiencia pública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Adhesión a la deuda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Carta de patrocinio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rgbClr val="245473"/>
                          </a:solidFill>
                          <a:latin typeface="+mj-lt"/>
                        </a:rPr>
                        <a:t>Liberación de garantías</a:t>
                      </a:r>
                      <a:endParaRPr lang="en-GB" sz="1600" dirty="0">
                        <a:solidFill>
                          <a:srgbClr val="245473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02034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A3617C8A-FFA1-4F4F-B387-8850E94C4F5B}"/>
              </a:ext>
            </a:extLst>
          </p:cNvPr>
          <p:cNvSpPr txBox="1">
            <a:spLocks/>
          </p:cNvSpPr>
          <p:nvPr/>
        </p:nvSpPr>
        <p:spPr>
          <a:xfrm>
            <a:off x="550277" y="2142491"/>
            <a:ext cx="2406058" cy="3467919"/>
          </a:xfrm>
          <a:prstGeom prst="rect">
            <a:avLst/>
          </a:prstGeom>
        </p:spPr>
        <p:txBody>
          <a:bodyPr vert="horz" wrap="square" lIns="81580" tIns="40790" rIns="81580" bIns="4079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s-E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A menudo, </a:t>
            </a:r>
            <a:r>
              <a:rPr lang="es-ES" sz="2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los socios </a:t>
            </a:r>
            <a:r>
              <a:rPr lang="es-E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financieros exigen garantías para participar en la reestructuración financiera de la empresa. A</a:t>
            </a:r>
            <a:r>
              <a:rPr lang="es-ES" sz="2200" dirty="0" smtClean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quí podemos observar algunos </a:t>
            </a:r>
            <a:r>
              <a:rPr lang="es-ES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ejemplos típicos</a:t>
            </a:r>
            <a:endParaRPr lang="en-GB" sz="2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Textplatzhalter 1">
            <a:extLst>
              <a:ext uri="{FF2B5EF4-FFF2-40B4-BE49-F238E27FC236}">
                <a16:creationId xmlns:a16="http://schemas.microsoft.com/office/drawing/2014/main" xmlns="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1044" y="942718"/>
            <a:ext cx="8852375" cy="697353"/>
          </a:xfrm>
        </p:spPr>
        <p:txBody>
          <a:bodyPr>
            <a:normAutofit fontScale="92500"/>
          </a:bodyPr>
          <a:lstStyle/>
          <a:p>
            <a:r>
              <a:rPr lang="es-ES" dirty="0"/>
              <a:t>Herramientas para la </a:t>
            </a:r>
            <a:r>
              <a:rPr lang="es-ES" dirty="0" smtClean="0"/>
              <a:t>Reestructuración Financiera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811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388</Words>
  <Application>Microsoft Office PowerPoint</Application>
  <PresentationFormat>Personalizado</PresentationFormat>
  <Paragraphs>99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think-cell Folie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canic</dc:creator>
  <cp:lastModifiedBy>hp</cp:lastModifiedBy>
  <cp:revision>6</cp:revision>
  <dcterms:created xsi:type="dcterms:W3CDTF">2021-06-10T14:58:52Z</dcterms:created>
  <dcterms:modified xsi:type="dcterms:W3CDTF">2021-11-22T11:58:12Z</dcterms:modified>
</cp:coreProperties>
</file>